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4"/>
  </p:sldMasterIdLst>
  <p:notesMasterIdLst>
    <p:notesMasterId r:id="rId28"/>
  </p:notesMasterIdLst>
  <p:handoutMasterIdLst>
    <p:handoutMasterId r:id="rId29"/>
  </p:handoutMasterIdLst>
  <p:sldIdLst>
    <p:sldId id="417" r:id="rId5"/>
    <p:sldId id="419" r:id="rId6"/>
    <p:sldId id="420" r:id="rId7"/>
    <p:sldId id="421" r:id="rId8"/>
    <p:sldId id="267" r:id="rId9"/>
    <p:sldId id="268" r:id="rId10"/>
    <p:sldId id="275" r:id="rId11"/>
    <p:sldId id="269" r:id="rId12"/>
    <p:sldId id="274" r:id="rId13"/>
    <p:sldId id="271" r:id="rId14"/>
    <p:sldId id="270" r:id="rId15"/>
    <p:sldId id="273" r:id="rId16"/>
    <p:sldId id="272" r:id="rId17"/>
    <p:sldId id="265" r:id="rId18"/>
    <p:sldId id="289" r:id="rId19"/>
    <p:sldId id="288" r:id="rId20"/>
    <p:sldId id="291" r:id="rId21"/>
    <p:sldId id="292" r:id="rId22"/>
    <p:sldId id="302" r:id="rId23"/>
    <p:sldId id="303" r:id="rId24"/>
    <p:sldId id="294" r:id="rId25"/>
    <p:sldId id="333" r:id="rId26"/>
    <p:sldId id="418" r:id="rId27"/>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9">
          <p15:clr>
            <a:srgbClr val="A4A3A4"/>
          </p15:clr>
        </p15:guide>
        <p15:guide id="2" pos="54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ordero Garcia, Jose Manuel" initials="CGJM" lastIdx="7" clrIdx="0"/>
  <p:cmAuthor id="1" name="TABERNIER Laurent" initials="TL" lastIdx="5" clrIdx="1"/>
  <p:cmAuthor id="2" name="Andreas Kanstein" initials="AK"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17E9D"/>
    <a:srgbClr val="E28700"/>
    <a:srgbClr val="FF9900"/>
    <a:srgbClr val="FF7C80"/>
    <a:srgbClr val="0094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3" autoAdjust="0"/>
    <p:restoredTop sz="91989" autoAdjust="0"/>
  </p:normalViewPr>
  <p:slideViewPr>
    <p:cSldViewPr snapToGrid="0" snapToObjects="1">
      <p:cViewPr varScale="1">
        <p:scale>
          <a:sx n="94" d="100"/>
          <a:sy n="94" d="100"/>
        </p:scale>
        <p:origin x="102" y="786"/>
      </p:cViewPr>
      <p:guideLst>
        <p:guide orient="horz" pos="479"/>
        <p:guide pos="5424"/>
      </p:guideLst>
    </p:cSldViewPr>
  </p:slideViewPr>
  <p:outlineViewPr>
    <p:cViewPr>
      <p:scale>
        <a:sx n="33" d="100"/>
        <a:sy n="33" d="100"/>
      </p:scale>
      <p:origin x="0" y="1992"/>
    </p:cViewPr>
  </p:outlineViewPr>
  <p:notesTextViewPr>
    <p:cViewPr>
      <p:scale>
        <a:sx n="100" d="100"/>
        <a:sy n="100" d="100"/>
      </p:scale>
      <p:origin x="0" y="0"/>
    </p:cViewPr>
  </p:notesTextViewPr>
  <p:sorterViewPr>
    <p:cViewPr varScale="1">
      <p:scale>
        <a:sx n="100" d="100"/>
        <a:sy n="100" d="100"/>
      </p:scale>
      <p:origin x="0" y="-139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59283A16-FA5D-804C-AAF4-9BADFE6A9B2C}" type="datetimeFigureOut">
              <a:t>5/25/2020</a:t>
            </a:fld>
            <a:endParaRPr lang="en-US"/>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2622A04F-CC42-7B42-9E5C-0755FAF09428}" type="slidenum">
              <a:t>‹#›</a:t>
            </a:fld>
            <a:endParaRPr lang="en-US"/>
          </a:p>
        </p:txBody>
      </p:sp>
    </p:spTree>
    <p:extLst>
      <p:ext uri="{BB962C8B-B14F-4D97-AF65-F5344CB8AC3E}">
        <p14:creationId xmlns:p14="http://schemas.microsoft.com/office/powerpoint/2010/main" val="23529486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723D6CB-80A7-954E-94AE-4953340D11C3}" type="datetimeFigureOut">
              <a:t>5/25/2020</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fr-CH"/>
              <a:t>Click to edit Master text styles</a:t>
            </a:r>
          </a:p>
          <a:p>
            <a:pPr lvl="1"/>
            <a:r>
              <a:rPr lang="fr-CH"/>
              <a:t>Second level</a:t>
            </a:r>
          </a:p>
          <a:p>
            <a:pPr lvl="2"/>
            <a:r>
              <a:rPr lang="fr-CH"/>
              <a:t>Third level</a:t>
            </a:r>
          </a:p>
          <a:p>
            <a:pPr lvl="3"/>
            <a:r>
              <a:rPr lang="fr-CH"/>
              <a:t>Fourth level</a:t>
            </a:r>
          </a:p>
          <a:p>
            <a:pPr lvl="4"/>
            <a:r>
              <a:rPr lang="fr-CH"/>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43E39286-1182-484A-BB9F-6D716B2D9409}" type="slidenum">
              <a:t>‹#›</a:t>
            </a:fld>
            <a:endParaRPr lang="en-US"/>
          </a:p>
        </p:txBody>
      </p:sp>
    </p:spTree>
    <p:extLst>
      <p:ext uri="{BB962C8B-B14F-4D97-AF65-F5344CB8AC3E}">
        <p14:creationId xmlns:p14="http://schemas.microsoft.com/office/powerpoint/2010/main" val="3518838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1"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43E39286-1182-484A-BB9F-6D716B2D9409}" type="slidenum">
              <a:rPr lang="es-ES" smtClean="0"/>
              <a:t>1</a:t>
            </a:fld>
            <a:endParaRPr lang="es-ES"/>
          </a:p>
        </p:txBody>
      </p:sp>
    </p:spTree>
    <p:extLst>
      <p:ext uri="{BB962C8B-B14F-4D97-AF65-F5344CB8AC3E}">
        <p14:creationId xmlns:p14="http://schemas.microsoft.com/office/powerpoint/2010/main" val="1271172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By 2040, CO2 and NOX </a:t>
            </a:r>
            <a:r>
              <a:rPr lang="fr-FR" dirty="0" err="1"/>
              <a:t>emissions</a:t>
            </a:r>
            <a:r>
              <a:rPr lang="fr-FR" dirty="0"/>
              <a:t> are </a:t>
            </a:r>
            <a:r>
              <a:rPr lang="fr-FR" dirty="0" err="1"/>
              <a:t>predicted</a:t>
            </a:r>
            <a:r>
              <a:rPr lang="fr-FR" dirty="0"/>
              <a:t> to </a:t>
            </a:r>
            <a:r>
              <a:rPr lang="fr-FR" dirty="0" err="1"/>
              <a:t>increase</a:t>
            </a:r>
            <a:r>
              <a:rPr lang="fr-FR" dirty="0"/>
              <a:t> by at least 21% and 16% </a:t>
            </a:r>
            <a:r>
              <a:rPr lang="fr-FR" dirty="0" err="1"/>
              <a:t>respectively</a:t>
            </a:r>
            <a:r>
              <a:rPr lang="fr-FR" dirty="0"/>
              <a:t>. </a:t>
            </a:r>
          </a:p>
          <a:p>
            <a:endParaRPr lang="fr-FR" dirty="0"/>
          </a:p>
        </p:txBody>
      </p:sp>
      <p:sp>
        <p:nvSpPr>
          <p:cNvPr id="4" name="Slide Number Placeholder 3"/>
          <p:cNvSpPr>
            <a:spLocks noGrp="1"/>
          </p:cNvSpPr>
          <p:nvPr>
            <p:ph type="sldNum" sz="quarter" idx="5"/>
          </p:nvPr>
        </p:nvSpPr>
        <p:spPr/>
        <p:txBody>
          <a:bodyPr/>
          <a:lstStyle/>
          <a:p>
            <a:fld id="{6BBBC121-EB19-2142-92BD-7ED7A83146F7}" type="slidenum">
              <a:rPr lang="en-GB" altLang="en-US" smtClean="0"/>
              <a:pPr/>
              <a:t>10</a:t>
            </a:fld>
            <a:endParaRPr lang="en-GB" altLang="en-US"/>
          </a:p>
        </p:txBody>
      </p:sp>
    </p:spTree>
    <p:extLst>
      <p:ext uri="{BB962C8B-B14F-4D97-AF65-F5344CB8AC3E}">
        <p14:creationId xmlns:p14="http://schemas.microsoft.com/office/powerpoint/2010/main" val="2961232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dirty="0" err="1"/>
              <a:t>Airports</a:t>
            </a:r>
            <a:r>
              <a:rPr lang="fr-FR" sz="1200" dirty="0"/>
              <a:t> </a:t>
            </a:r>
            <a:r>
              <a:rPr lang="fr-FR" sz="1200" dirty="0" err="1"/>
              <a:t>usually</a:t>
            </a:r>
            <a:r>
              <a:rPr lang="fr-FR" sz="1200" dirty="0"/>
              <a:t> monitor air-</a:t>
            </a:r>
            <a:r>
              <a:rPr lang="fr-FR" sz="1200" dirty="0" err="1"/>
              <a:t>quality</a:t>
            </a:r>
            <a:r>
              <a:rPr lang="fr-FR" sz="1200" dirty="0"/>
              <a:t> at a </a:t>
            </a:r>
            <a:r>
              <a:rPr lang="fr-FR" sz="1200" dirty="0" err="1"/>
              <a:t>daily</a:t>
            </a:r>
            <a:r>
              <a:rPr lang="fr-FR" sz="1200" dirty="0"/>
              <a:t> or </a:t>
            </a:r>
            <a:r>
              <a:rPr lang="fr-FR" sz="1200" dirty="0" err="1"/>
              <a:t>even</a:t>
            </a:r>
            <a:r>
              <a:rPr lang="fr-FR" sz="1200" dirty="0"/>
              <a:t> </a:t>
            </a:r>
            <a:r>
              <a:rPr lang="fr-FR" sz="1200" dirty="0" err="1"/>
              <a:t>hourly</a:t>
            </a:r>
            <a:r>
              <a:rPr lang="fr-FR" sz="1200" dirty="0"/>
              <a:t> basis (</a:t>
            </a:r>
            <a:r>
              <a:rPr lang="fr-FR" sz="1200" dirty="0" err="1"/>
              <a:t>it’s</a:t>
            </a:r>
            <a:r>
              <a:rPr lang="fr-FR" sz="1200" dirty="0"/>
              <a:t> </a:t>
            </a:r>
            <a:r>
              <a:rPr lang="fr-FR" sz="1200" dirty="0" err="1"/>
              <a:t>even</a:t>
            </a:r>
            <a:r>
              <a:rPr lang="fr-FR" sz="1200" dirty="0"/>
              <a:t> </a:t>
            </a:r>
            <a:r>
              <a:rPr lang="fr-FR" sz="1200" dirty="0" err="1"/>
              <a:t>legally</a:t>
            </a:r>
            <a:r>
              <a:rPr lang="fr-FR" sz="1200" dirty="0"/>
              <a:t> </a:t>
            </a:r>
            <a:r>
              <a:rPr lang="fr-FR" sz="1200" dirty="0" err="1"/>
              <a:t>required</a:t>
            </a:r>
            <a:r>
              <a:rPr lang="fr-FR" sz="1200" dirty="0"/>
              <a:t> in </a:t>
            </a:r>
            <a:r>
              <a:rPr lang="fr-FR" sz="1200" dirty="0" err="1"/>
              <a:t>several</a:t>
            </a:r>
            <a:r>
              <a:rPr lang="fr-FR" sz="1200" dirty="0"/>
              <a:t> countries). </a:t>
            </a:r>
          </a:p>
          <a:p>
            <a:endParaRPr lang="fr-FR" sz="1200"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err="1"/>
              <a:t>However</a:t>
            </a:r>
            <a:r>
              <a:rPr lang="fr-FR" sz="1200" dirty="0"/>
              <a:t>, air-</a:t>
            </a:r>
            <a:r>
              <a:rPr lang="fr-FR" sz="1200" dirty="0" err="1"/>
              <a:t>quality</a:t>
            </a:r>
            <a:r>
              <a:rPr lang="fr-FR" sz="1200" dirty="0"/>
              <a:t> monitoring </a:t>
            </a:r>
            <a:r>
              <a:rPr lang="fr-FR" sz="1200" dirty="0" err="1"/>
              <a:t>equipment</a:t>
            </a:r>
            <a:r>
              <a:rPr lang="fr-FR" sz="1200" dirty="0"/>
              <a:t> records total concentration </a:t>
            </a:r>
            <a:r>
              <a:rPr lang="fr-FR" sz="1200" dirty="0" err="1"/>
              <a:t>levels</a:t>
            </a:r>
            <a:r>
              <a:rPr lang="fr-FR" sz="1200" dirty="0"/>
              <a:t> at </a:t>
            </a:r>
            <a:r>
              <a:rPr lang="fr-FR" sz="1200" dirty="0" err="1"/>
              <a:t>specific</a:t>
            </a:r>
            <a:r>
              <a:rPr lang="fr-FR" sz="1200" dirty="0"/>
              <a:t> points. </a:t>
            </a:r>
            <a:r>
              <a:rPr lang="fr-FR" sz="1200" dirty="0" err="1"/>
              <a:t>Since</a:t>
            </a:r>
            <a:r>
              <a:rPr lang="fr-FR" sz="1200" dirty="0"/>
              <a:t> </a:t>
            </a:r>
            <a:r>
              <a:rPr lang="fr-FR" sz="1200" dirty="0" err="1"/>
              <a:t>airport-related</a:t>
            </a:r>
            <a:r>
              <a:rPr lang="fr-FR" sz="1200" dirty="0"/>
              <a:t> </a:t>
            </a:r>
            <a:r>
              <a:rPr lang="fr-FR" sz="1200" dirty="0" err="1"/>
              <a:t>activities</a:t>
            </a:r>
            <a:r>
              <a:rPr lang="fr-FR" sz="1200" dirty="0"/>
              <a:t> are not the </a:t>
            </a:r>
            <a:r>
              <a:rPr lang="fr-FR" sz="1200" dirty="0" err="1"/>
              <a:t>only</a:t>
            </a:r>
            <a:r>
              <a:rPr lang="fr-FR" sz="1200" dirty="0"/>
              <a:t> source of </a:t>
            </a:r>
            <a:r>
              <a:rPr lang="fr-FR" sz="1200" dirty="0" err="1"/>
              <a:t>emissions</a:t>
            </a:r>
            <a:r>
              <a:rPr lang="fr-FR" sz="1200" dirty="0"/>
              <a:t>, </a:t>
            </a:r>
            <a:r>
              <a:rPr lang="fr-FR" sz="1200" b="1" dirty="0" err="1"/>
              <a:t>measurements</a:t>
            </a:r>
            <a:r>
              <a:rPr lang="fr-FR" sz="1200" b="1" dirty="0"/>
              <a:t> </a:t>
            </a:r>
            <a:r>
              <a:rPr lang="fr-FR" sz="1200" b="1" dirty="0" err="1"/>
              <a:t>can</a:t>
            </a:r>
            <a:r>
              <a:rPr lang="fr-FR" sz="1200" b="1" dirty="0"/>
              <a:t> </a:t>
            </a:r>
            <a:r>
              <a:rPr lang="fr-FR" sz="1200" b="1" dirty="0" err="1"/>
              <a:t>be</a:t>
            </a:r>
            <a:r>
              <a:rPr lang="fr-FR" sz="1200" b="1" dirty="0"/>
              <a:t> hard to </a:t>
            </a:r>
            <a:r>
              <a:rPr lang="fr-FR" sz="1200" b="1" dirty="0" err="1"/>
              <a:t>interpret</a:t>
            </a:r>
            <a:r>
              <a:rPr lang="fr-FR" sz="1200" dirty="0"/>
              <a:t>. </a:t>
            </a:r>
          </a:p>
          <a:p>
            <a:r>
              <a:rPr lang="fr-FR" sz="1200" dirty="0"/>
              <a:t>How </a:t>
            </a:r>
            <a:r>
              <a:rPr lang="fr-FR" sz="1200" dirty="0" err="1"/>
              <a:t>can</a:t>
            </a:r>
            <a:r>
              <a:rPr lang="fr-FR" sz="1200" dirty="0"/>
              <a:t> one </a:t>
            </a:r>
            <a:r>
              <a:rPr lang="fr-FR" sz="1200" dirty="0" err="1"/>
              <a:t>be</a:t>
            </a:r>
            <a:r>
              <a:rPr lang="fr-FR" sz="1200" dirty="0"/>
              <a:t> sure </a:t>
            </a:r>
            <a:r>
              <a:rPr lang="fr-FR" sz="1200" dirty="0" err="1"/>
              <a:t>that</a:t>
            </a:r>
            <a:r>
              <a:rPr lang="fr-FR" sz="1200" dirty="0"/>
              <a:t> the pollution </a:t>
            </a:r>
            <a:r>
              <a:rPr lang="fr-FR" sz="1200" dirty="0" err="1"/>
              <a:t>recorded</a:t>
            </a:r>
            <a:r>
              <a:rPr lang="fr-FR" sz="1200" dirty="0"/>
              <a:t> in the </a:t>
            </a:r>
            <a:r>
              <a:rPr lang="fr-FR" sz="1200" dirty="0" err="1"/>
              <a:t>vicinity</a:t>
            </a:r>
            <a:r>
              <a:rPr lang="fr-FR" sz="1200" dirty="0"/>
              <a:t> of an </a:t>
            </a:r>
            <a:r>
              <a:rPr lang="fr-FR" sz="1200" dirty="0" err="1"/>
              <a:t>airport</a:t>
            </a:r>
            <a:r>
              <a:rPr lang="fr-FR" sz="1200" dirty="0"/>
              <a:t> </a:t>
            </a:r>
            <a:r>
              <a:rPr lang="fr-FR" sz="1200" dirty="0" err="1"/>
              <a:t>is</a:t>
            </a:r>
            <a:r>
              <a:rPr lang="fr-FR" sz="1200" dirty="0"/>
              <a:t> </a:t>
            </a:r>
            <a:r>
              <a:rPr lang="fr-FR" sz="1200" dirty="0" err="1"/>
              <a:t>really</a:t>
            </a:r>
            <a:r>
              <a:rPr lang="fr-FR" sz="1200" dirty="0"/>
              <a:t> due to </a:t>
            </a:r>
            <a:r>
              <a:rPr lang="fr-FR" sz="1200" dirty="0" err="1"/>
              <a:t>airport</a:t>
            </a:r>
            <a:r>
              <a:rPr lang="fr-FR" sz="1200" dirty="0"/>
              <a:t> sources? </a:t>
            </a:r>
          </a:p>
          <a:p>
            <a:endParaRPr lang="fr-FR" sz="1200" dirty="0"/>
          </a:p>
          <a:p>
            <a:r>
              <a:rPr lang="fr-FR" sz="1200" dirty="0"/>
              <a:t>Due to the </a:t>
            </a:r>
            <a:r>
              <a:rPr lang="fr-FR" sz="1200" dirty="0" err="1"/>
              <a:t>complex</a:t>
            </a:r>
            <a:r>
              <a:rPr lang="fr-FR" sz="1200" dirty="0"/>
              <a:t> </a:t>
            </a:r>
            <a:r>
              <a:rPr lang="fr-FR" sz="1200" dirty="0" err="1"/>
              <a:t>relationship</a:t>
            </a:r>
            <a:r>
              <a:rPr lang="fr-FR" sz="1200" dirty="0"/>
              <a:t> </a:t>
            </a:r>
            <a:r>
              <a:rPr lang="fr-FR" sz="1200" dirty="0" err="1"/>
              <a:t>between</a:t>
            </a:r>
            <a:r>
              <a:rPr lang="fr-FR" sz="1200" dirty="0"/>
              <a:t> </a:t>
            </a:r>
            <a:r>
              <a:rPr lang="fr-FR" sz="1200" dirty="0" err="1"/>
              <a:t>emissions</a:t>
            </a:r>
            <a:r>
              <a:rPr lang="fr-FR" sz="1200" dirty="0"/>
              <a:t> and air-</a:t>
            </a:r>
            <a:r>
              <a:rPr lang="fr-FR" sz="1200" dirty="0" err="1"/>
              <a:t>quality</a:t>
            </a:r>
            <a:r>
              <a:rPr lang="fr-FR" sz="1200" dirty="0"/>
              <a:t> </a:t>
            </a:r>
            <a:r>
              <a:rPr lang="fr-FR" sz="1200" dirty="0" err="1"/>
              <a:t>levels</a:t>
            </a:r>
            <a:r>
              <a:rPr lang="fr-FR" sz="1200" dirty="0"/>
              <a:t>, </a:t>
            </a:r>
            <a:r>
              <a:rPr lang="fr-FR" sz="1200" dirty="0" err="1"/>
              <a:t>measurements</a:t>
            </a:r>
            <a:r>
              <a:rPr lang="fr-FR" sz="1200" dirty="0"/>
              <a:t> do not </a:t>
            </a:r>
            <a:r>
              <a:rPr lang="fr-FR" sz="1200" dirty="0" err="1"/>
              <a:t>always</a:t>
            </a:r>
            <a:r>
              <a:rPr lang="fr-FR" sz="1200" dirty="0"/>
              <a:t> </a:t>
            </a:r>
            <a:r>
              <a:rPr lang="fr-FR" sz="1200" dirty="0" err="1"/>
              <a:t>provide</a:t>
            </a:r>
            <a:r>
              <a:rPr lang="fr-FR" sz="1200" dirty="0"/>
              <a:t> </a:t>
            </a:r>
            <a:r>
              <a:rPr lang="fr-FR" sz="1200" dirty="0" err="1"/>
              <a:t>sufficient</a:t>
            </a:r>
            <a:r>
              <a:rPr lang="fr-FR" sz="1200" dirty="0"/>
              <a:t> insight for </a:t>
            </a:r>
            <a:r>
              <a:rPr lang="fr-FR" sz="1200" dirty="0" err="1"/>
              <a:t>developing</a:t>
            </a:r>
            <a:r>
              <a:rPr lang="fr-FR" sz="1200" dirty="0"/>
              <a:t> and </a:t>
            </a:r>
            <a:r>
              <a:rPr lang="fr-FR" sz="1200" dirty="0" err="1"/>
              <a:t>implementing</a:t>
            </a:r>
            <a:r>
              <a:rPr lang="fr-FR" sz="1200" dirty="0"/>
              <a:t> effective </a:t>
            </a:r>
            <a:r>
              <a:rPr lang="fr-FR" sz="1200" dirty="0" err="1"/>
              <a:t>policies</a:t>
            </a:r>
            <a:r>
              <a:rPr lang="fr-FR" sz="1200" dirty="0"/>
              <a:t> to </a:t>
            </a:r>
            <a:r>
              <a:rPr lang="fr-FR" sz="1200" dirty="0" err="1"/>
              <a:t>reduce</a:t>
            </a:r>
            <a:r>
              <a:rPr lang="fr-FR" sz="1200" dirty="0"/>
              <a:t> air pollution.</a:t>
            </a:r>
          </a:p>
          <a:p>
            <a:endParaRPr lang="fr-FR" sz="1200" dirty="0"/>
          </a:p>
          <a:p>
            <a:r>
              <a:rPr lang="fr-FR" sz="1200" dirty="0"/>
              <a:t>In addition, due to the </a:t>
            </a:r>
            <a:r>
              <a:rPr lang="fr-FR" sz="1200" dirty="0" err="1"/>
              <a:t>complex</a:t>
            </a:r>
            <a:r>
              <a:rPr lang="fr-FR" sz="1200" dirty="0"/>
              <a:t> </a:t>
            </a:r>
            <a:r>
              <a:rPr lang="fr-FR" sz="1200" dirty="0" err="1"/>
              <a:t>relationship</a:t>
            </a:r>
            <a:r>
              <a:rPr lang="fr-FR" sz="1200" dirty="0"/>
              <a:t> </a:t>
            </a:r>
            <a:r>
              <a:rPr lang="fr-FR" sz="1200" dirty="0" err="1"/>
              <a:t>between</a:t>
            </a:r>
            <a:r>
              <a:rPr lang="fr-FR" sz="1200" dirty="0"/>
              <a:t> </a:t>
            </a:r>
            <a:r>
              <a:rPr lang="fr-FR" sz="1200" dirty="0" err="1"/>
              <a:t>emissions</a:t>
            </a:r>
            <a:r>
              <a:rPr lang="fr-FR" sz="1200" dirty="0"/>
              <a:t> and air-</a:t>
            </a:r>
            <a:r>
              <a:rPr lang="fr-FR" sz="1200" dirty="0" err="1"/>
              <a:t>quality</a:t>
            </a:r>
            <a:r>
              <a:rPr lang="fr-FR" sz="1200" dirty="0"/>
              <a:t> </a:t>
            </a:r>
            <a:r>
              <a:rPr lang="fr-FR" sz="1200" dirty="0" err="1"/>
              <a:t>levels</a:t>
            </a:r>
            <a:r>
              <a:rPr lang="fr-FR" sz="1200" dirty="0"/>
              <a:t>, </a:t>
            </a:r>
            <a:r>
              <a:rPr lang="fr-FR" sz="1200" dirty="0" err="1"/>
              <a:t>emission</a:t>
            </a:r>
            <a:r>
              <a:rPr lang="fr-FR" sz="1200" dirty="0"/>
              <a:t> </a:t>
            </a:r>
            <a:r>
              <a:rPr lang="fr-FR" sz="1200" dirty="0" err="1"/>
              <a:t>reduction</a:t>
            </a:r>
            <a:r>
              <a:rPr lang="fr-FR" sz="1200" dirty="0"/>
              <a:t> plans do not </a:t>
            </a:r>
            <a:r>
              <a:rPr lang="fr-FR" sz="1200" dirty="0" err="1"/>
              <a:t>always</a:t>
            </a:r>
            <a:r>
              <a:rPr lang="fr-FR" sz="1200" dirty="0"/>
              <a:t> translate to a </a:t>
            </a:r>
            <a:r>
              <a:rPr lang="fr-FR" sz="1200" dirty="0" err="1"/>
              <a:t>decrease</a:t>
            </a:r>
            <a:r>
              <a:rPr lang="fr-FR" sz="1200" dirty="0"/>
              <a:t> in </a:t>
            </a:r>
            <a:r>
              <a:rPr lang="fr-FR" sz="1200" dirty="0" err="1"/>
              <a:t>atmospheric</a:t>
            </a:r>
            <a:r>
              <a:rPr lang="fr-FR" sz="1200" dirty="0"/>
              <a:t> concentrations for </a:t>
            </a:r>
            <a:r>
              <a:rPr lang="fr-FR" sz="1200" dirty="0" err="1"/>
              <a:t>some</a:t>
            </a:r>
            <a:r>
              <a:rPr lang="fr-FR" sz="1200" dirty="0"/>
              <a:t> </a:t>
            </a:r>
            <a:r>
              <a:rPr lang="fr-FR" sz="1200" dirty="0" err="1"/>
              <a:t>pollutants</a:t>
            </a:r>
            <a:r>
              <a:rPr lang="fr-FR" sz="1200" dirty="0"/>
              <a:t> (PM </a:t>
            </a:r>
            <a:r>
              <a:rPr lang="fr-FR" sz="1200" dirty="0" err="1"/>
              <a:t>is</a:t>
            </a:r>
            <a:r>
              <a:rPr lang="fr-FR" sz="1200" dirty="0"/>
              <a:t> a good </a:t>
            </a:r>
            <a:r>
              <a:rPr lang="fr-FR" sz="1200" dirty="0" err="1"/>
              <a:t>example</a:t>
            </a:r>
            <a:r>
              <a:rPr lang="fr-FR" sz="1200" dirty="0"/>
              <a:t>). </a:t>
            </a:r>
          </a:p>
          <a:p>
            <a:pPr fontAlgn="base"/>
            <a:endParaRPr lang="fr-FR" sz="1200" b="0" i="0" u="none" strike="noStrike" kern="1200" dirty="0">
              <a:solidFill>
                <a:schemeClr val="tx1"/>
              </a:solidFill>
              <a:effectLst/>
              <a:latin typeface="Arial" charset="0"/>
              <a:ea typeface="+mn-ea"/>
              <a:cs typeface="+mn-cs"/>
            </a:endParaRPr>
          </a:p>
          <a:p>
            <a:pPr fontAlgn="base"/>
            <a:r>
              <a:rPr lang="fr-FR" sz="1200" b="0" i="0" u="none" strike="noStrike" kern="1200" dirty="0">
                <a:solidFill>
                  <a:schemeClr val="tx1"/>
                </a:solidFill>
                <a:effectLst/>
                <a:latin typeface="Arial" charset="0"/>
                <a:ea typeface="+mn-ea"/>
                <a:cs typeface="+mn-cs"/>
              </a:rPr>
              <a:t>It </a:t>
            </a:r>
            <a:r>
              <a:rPr lang="fr-FR" sz="1200" b="0" i="0" u="none" strike="noStrike" kern="1200" dirty="0" err="1">
                <a:solidFill>
                  <a:schemeClr val="tx1"/>
                </a:solidFill>
                <a:effectLst/>
                <a:latin typeface="Arial" charset="0"/>
                <a:ea typeface="+mn-ea"/>
                <a:cs typeface="+mn-cs"/>
              </a:rPr>
              <a:t>can</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also</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be</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used</a:t>
            </a:r>
            <a:r>
              <a:rPr lang="fr-FR" sz="1200" b="0" i="0" u="none" strike="noStrike" kern="1200" dirty="0">
                <a:solidFill>
                  <a:schemeClr val="tx1"/>
                </a:solidFill>
                <a:effectLst/>
                <a:latin typeface="Arial" charset="0"/>
                <a:ea typeface="+mn-ea"/>
                <a:cs typeface="+mn-cs"/>
              </a:rPr>
              <a:t> for </a:t>
            </a:r>
            <a:r>
              <a:rPr lang="fr-FR" sz="1200" b="0" i="0" u="none" strike="noStrike" kern="1200" dirty="0" err="1">
                <a:solidFill>
                  <a:schemeClr val="tx1"/>
                </a:solidFill>
                <a:effectLst/>
                <a:latin typeface="Arial" charset="0"/>
                <a:ea typeface="+mn-ea"/>
                <a:cs typeface="+mn-cs"/>
              </a:rPr>
              <a:t>filling</a:t>
            </a:r>
            <a:r>
              <a:rPr lang="fr-FR" sz="1200" b="0" i="0" u="none" strike="noStrike" kern="1200" dirty="0">
                <a:solidFill>
                  <a:schemeClr val="tx1"/>
                </a:solidFill>
                <a:effectLst/>
                <a:latin typeface="Arial" charset="0"/>
                <a:ea typeface="+mn-ea"/>
                <a:cs typeface="+mn-cs"/>
              </a:rPr>
              <a:t> the gaps </a:t>
            </a:r>
            <a:r>
              <a:rPr lang="fr-FR" sz="1200" b="0" i="0" u="none" strike="noStrike" kern="1200" dirty="0" err="1">
                <a:solidFill>
                  <a:schemeClr val="tx1"/>
                </a:solidFill>
                <a:effectLst/>
                <a:latin typeface="Arial" charset="0"/>
                <a:ea typeface="+mn-ea"/>
                <a:cs typeface="+mn-cs"/>
              </a:rPr>
              <a:t>between</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measurements</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allowing</a:t>
            </a:r>
            <a:r>
              <a:rPr lang="fr-FR" sz="1200" b="0" i="0" u="none" strike="noStrike" kern="1200" dirty="0">
                <a:solidFill>
                  <a:schemeClr val="tx1"/>
                </a:solidFill>
                <a:effectLst/>
                <a:latin typeface="Arial" charset="0"/>
                <a:ea typeface="+mn-ea"/>
                <a:cs typeface="+mn-cs"/>
              </a:rPr>
              <a:t> air-</a:t>
            </a:r>
            <a:r>
              <a:rPr lang="fr-FR" sz="1200" b="0" i="0" u="none" strike="noStrike" kern="1200" dirty="0" err="1">
                <a:solidFill>
                  <a:schemeClr val="tx1"/>
                </a:solidFill>
                <a:effectLst/>
                <a:latin typeface="Arial" charset="0"/>
                <a:ea typeface="+mn-ea"/>
                <a:cs typeface="+mn-cs"/>
              </a:rPr>
              <a:t>quality</a:t>
            </a:r>
            <a:r>
              <a:rPr lang="fr-FR" sz="1200" b="0" i="0" u="none" strike="noStrike" kern="1200" dirty="0">
                <a:solidFill>
                  <a:schemeClr val="tx1"/>
                </a:solidFill>
                <a:effectLst/>
                <a:latin typeface="Arial" charset="0"/>
                <a:ea typeface="+mn-ea"/>
                <a:cs typeface="+mn-cs"/>
              </a:rPr>
              <a:t> to </a:t>
            </a:r>
            <a:r>
              <a:rPr lang="fr-FR" sz="1200" b="0" i="0" u="none" strike="noStrike" kern="1200" dirty="0" err="1">
                <a:solidFill>
                  <a:schemeClr val="tx1"/>
                </a:solidFill>
                <a:effectLst/>
                <a:latin typeface="Arial" charset="0"/>
                <a:ea typeface="+mn-ea"/>
                <a:cs typeface="+mn-cs"/>
              </a:rPr>
              <a:t>be</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assessed</a:t>
            </a:r>
            <a:r>
              <a:rPr lang="fr-FR" sz="1200" b="0" i="0" u="none" strike="noStrike" kern="1200" dirty="0">
                <a:solidFill>
                  <a:schemeClr val="tx1"/>
                </a:solidFill>
                <a:effectLst/>
                <a:latin typeface="Arial" charset="0"/>
                <a:ea typeface="+mn-ea"/>
                <a:cs typeface="+mn-cs"/>
              </a:rPr>
              <a:t> at all locations of </a:t>
            </a:r>
            <a:r>
              <a:rPr lang="fr-FR" sz="1200" b="0" i="0" u="none" strike="noStrike" kern="1200" dirty="0" err="1">
                <a:solidFill>
                  <a:schemeClr val="tx1"/>
                </a:solidFill>
                <a:effectLst/>
                <a:latin typeface="Arial" charset="0"/>
                <a:ea typeface="+mn-ea"/>
                <a:cs typeface="+mn-cs"/>
              </a:rPr>
              <a:t>interest</a:t>
            </a:r>
            <a:r>
              <a:rPr lang="fr-FR" sz="1200" b="0" i="0" u="none" strike="noStrike" kern="1200" dirty="0">
                <a:solidFill>
                  <a:schemeClr val="tx1"/>
                </a:solidFill>
                <a:effectLst/>
                <a:latin typeface="Arial" charset="0"/>
                <a:ea typeface="+mn-ea"/>
                <a:cs typeface="+mn-cs"/>
              </a:rPr>
              <a:t>. </a:t>
            </a:r>
          </a:p>
          <a:p>
            <a:pPr fontAlgn="base"/>
            <a:r>
              <a:rPr lang="fr-FR" sz="1200" b="0" i="0" u="none" strike="noStrike" kern="1200" dirty="0" err="1">
                <a:solidFill>
                  <a:schemeClr val="tx1"/>
                </a:solidFill>
                <a:effectLst/>
                <a:latin typeface="Arial" charset="0"/>
                <a:ea typeface="+mn-ea"/>
                <a:cs typeface="+mn-cs"/>
              </a:rPr>
              <a:t>Moreover</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it</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enables</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forecasting</a:t>
            </a:r>
            <a:r>
              <a:rPr lang="fr-FR" sz="1200" b="0" i="0" u="none" strike="noStrike" kern="1200" dirty="0">
                <a:solidFill>
                  <a:schemeClr val="tx1"/>
                </a:solidFill>
                <a:effectLst/>
                <a:latin typeface="Arial" charset="0"/>
                <a:ea typeface="+mn-ea"/>
                <a:cs typeface="+mn-cs"/>
              </a:rPr>
              <a:t> future air-</a:t>
            </a:r>
            <a:r>
              <a:rPr lang="fr-FR" sz="1200" b="0" i="0" u="none" strike="noStrike" kern="1200" dirty="0" err="1">
                <a:solidFill>
                  <a:schemeClr val="tx1"/>
                </a:solidFill>
                <a:effectLst/>
                <a:latin typeface="Arial" charset="0"/>
                <a:ea typeface="+mn-ea"/>
                <a:cs typeface="+mn-cs"/>
              </a:rPr>
              <a:t>quality</a:t>
            </a:r>
            <a:r>
              <a:rPr lang="fr-FR" sz="1200" b="0" i="0" u="none" strike="noStrike" kern="1200" dirty="0">
                <a:solidFill>
                  <a:schemeClr val="tx1"/>
                </a:solidFill>
                <a:effectLst/>
                <a:latin typeface="Arial" charset="0"/>
                <a:ea typeface="+mn-ea"/>
                <a:cs typeface="+mn-cs"/>
              </a:rPr>
              <a:t> to </a:t>
            </a:r>
            <a:r>
              <a:rPr lang="fr-FR" sz="1200" b="0" i="0" u="none" strike="noStrike" kern="1200" dirty="0" err="1">
                <a:solidFill>
                  <a:schemeClr val="tx1"/>
                </a:solidFill>
                <a:effectLst/>
                <a:latin typeface="Arial" charset="0"/>
                <a:ea typeface="+mn-ea"/>
                <a:cs typeface="+mn-cs"/>
              </a:rPr>
              <a:t>consider</a:t>
            </a:r>
            <a:r>
              <a:rPr lang="fr-FR" sz="1200" b="0" i="0" u="none" strike="noStrike" kern="1200" dirty="0">
                <a:solidFill>
                  <a:schemeClr val="tx1"/>
                </a:solidFill>
                <a:effectLst/>
                <a:latin typeface="Arial" charset="0"/>
                <a:ea typeface="+mn-ea"/>
                <a:cs typeface="+mn-cs"/>
              </a:rPr>
              <a:t> infrastructure </a:t>
            </a:r>
            <a:r>
              <a:rPr lang="fr-FR" sz="1200" b="0" i="0" u="none" strike="noStrike" kern="1200" dirty="0" err="1">
                <a:solidFill>
                  <a:schemeClr val="tx1"/>
                </a:solidFill>
                <a:effectLst/>
                <a:latin typeface="Arial" charset="0"/>
                <a:ea typeface="+mn-ea"/>
                <a:cs typeface="+mn-cs"/>
              </a:rPr>
              <a:t>projects</a:t>
            </a:r>
            <a:r>
              <a:rPr lang="fr-FR" sz="1200" b="0" i="0" u="none" strike="noStrike" kern="1200" dirty="0">
                <a:solidFill>
                  <a:schemeClr val="tx1"/>
                </a:solidFill>
                <a:effectLst/>
                <a:latin typeface="Arial" charset="0"/>
                <a:ea typeface="+mn-ea"/>
                <a:cs typeface="+mn-cs"/>
              </a:rPr>
              <a:t> or changes in or </a:t>
            </a:r>
            <a:r>
              <a:rPr lang="fr-FR" sz="1200" b="0" i="0" u="none" strike="noStrike" kern="1200" dirty="0" err="1">
                <a:solidFill>
                  <a:schemeClr val="tx1"/>
                </a:solidFill>
                <a:effectLst/>
                <a:latin typeface="Arial" charset="0"/>
                <a:ea typeface="+mn-ea"/>
                <a:cs typeface="+mn-cs"/>
              </a:rPr>
              <a:t>around</a:t>
            </a:r>
            <a:r>
              <a:rPr lang="fr-FR" sz="1200" b="0" i="0" u="none" strike="noStrike" kern="1200" dirty="0">
                <a:solidFill>
                  <a:schemeClr val="tx1"/>
                </a:solidFill>
                <a:effectLst/>
                <a:latin typeface="Arial" charset="0"/>
                <a:ea typeface="+mn-ea"/>
                <a:cs typeface="+mn-cs"/>
              </a:rPr>
              <a:t> the </a:t>
            </a:r>
            <a:r>
              <a:rPr lang="fr-FR" sz="1200" b="0" i="0" u="none" strike="noStrike" kern="1200" dirty="0" err="1">
                <a:solidFill>
                  <a:schemeClr val="tx1"/>
                </a:solidFill>
                <a:effectLst/>
                <a:latin typeface="Arial" charset="0"/>
                <a:ea typeface="+mn-ea"/>
                <a:cs typeface="+mn-cs"/>
              </a:rPr>
              <a:t>airport</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aircraft</a:t>
            </a:r>
            <a:r>
              <a:rPr lang="fr-FR" sz="1200" b="0" i="0" u="none" strike="noStrike" kern="1200" dirty="0">
                <a:solidFill>
                  <a:schemeClr val="tx1"/>
                </a:solidFill>
                <a:effectLst/>
                <a:latin typeface="Arial" charset="0"/>
                <a:ea typeface="+mn-ea"/>
                <a:cs typeface="+mn-cs"/>
              </a:rPr>
              <a:t> and </a:t>
            </a:r>
            <a:r>
              <a:rPr lang="fr-FR" sz="1200" b="0" i="0" u="none" strike="noStrike" kern="1200" dirty="0" err="1">
                <a:solidFill>
                  <a:schemeClr val="tx1"/>
                </a:solidFill>
                <a:effectLst/>
                <a:latin typeface="Arial" charset="0"/>
                <a:ea typeface="+mn-ea"/>
                <a:cs typeface="+mn-cs"/>
              </a:rPr>
              <a:t>roadway</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traffic</a:t>
            </a:r>
            <a:r>
              <a:rPr lang="fr-FR" sz="1200" b="0" i="0" u="none" strike="noStrike" kern="1200" dirty="0">
                <a:solidFill>
                  <a:schemeClr val="tx1"/>
                </a:solidFill>
                <a:effectLst/>
                <a:latin typeface="Arial" charset="0"/>
                <a:ea typeface="+mn-ea"/>
                <a:cs typeface="+mn-cs"/>
              </a:rPr>
              <a:t>) and supports action planning by </a:t>
            </a:r>
            <a:r>
              <a:rPr lang="fr-FR" sz="1200" b="0" i="0" u="none" strike="noStrike" kern="1200" dirty="0" err="1">
                <a:solidFill>
                  <a:schemeClr val="tx1"/>
                </a:solidFill>
                <a:effectLst/>
                <a:latin typeface="Arial" charset="0"/>
                <a:ea typeface="+mn-ea"/>
                <a:cs typeface="+mn-cs"/>
              </a:rPr>
              <a:t>helping</a:t>
            </a:r>
            <a:r>
              <a:rPr lang="fr-FR" sz="1200" b="0" i="0" u="none" strike="noStrike" kern="1200" dirty="0">
                <a:solidFill>
                  <a:schemeClr val="tx1"/>
                </a:solidFill>
                <a:effectLst/>
                <a:latin typeface="Arial" charset="0"/>
                <a:ea typeface="+mn-ea"/>
                <a:cs typeface="+mn-cs"/>
              </a:rPr>
              <a:t> to </a:t>
            </a:r>
            <a:r>
              <a:rPr lang="fr-FR" sz="1200" b="0" i="0" u="none" strike="noStrike" kern="1200" dirty="0" err="1">
                <a:solidFill>
                  <a:schemeClr val="tx1"/>
                </a:solidFill>
                <a:effectLst/>
                <a:latin typeface="Arial" charset="0"/>
                <a:ea typeface="+mn-ea"/>
                <a:cs typeface="+mn-cs"/>
              </a:rPr>
              <a:t>understand</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whether</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proposed</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measures</a:t>
            </a:r>
            <a:r>
              <a:rPr lang="fr-FR" sz="1200" b="0" i="0" u="none" strike="noStrike" kern="1200" dirty="0">
                <a:solidFill>
                  <a:schemeClr val="tx1"/>
                </a:solidFill>
                <a:effectLst/>
                <a:latin typeface="Arial" charset="0"/>
                <a:ea typeface="+mn-ea"/>
                <a:cs typeface="+mn-cs"/>
              </a:rPr>
              <a:t> are </a:t>
            </a:r>
            <a:r>
              <a:rPr lang="fr-FR" sz="1200" b="0" i="0" u="none" strike="noStrike" kern="1200" dirty="0" err="1">
                <a:solidFill>
                  <a:schemeClr val="tx1"/>
                </a:solidFill>
                <a:effectLst/>
                <a:latin typeface="Arial" charset="0"/>
                <a:ea typeface="+mn-ea"/>
                <a:cs typeface="+mn-cs"/>
              </a:rPr>
              <a:t>likely</a:t>
            </a:r>
            <a:r>
              <a:rPr lang="fr-FR" sz="1200" b="0" i="0" u="none" strike="noStrike" kern="1200" dirty="0">
                <a:solidFill>
                  <a:schemeClr val="tx1"/>
                </a:solidFill>
                <a:effectLst/>
                <a:latin typeface="Arial" charset="0"/>
                <a:ea typeface="+mn-ea"/>
                <a:cs typeface="+mn-cs"/>
              </a:rPr>
              <a:t> to </a:t>
            </a:r>
            <a:r>
              <a:rPr lang="fr-FR" sz="1200" b="0" i="0" u="none" strike="noStrike" kern="1200" dirty="0" err="1">
                <a:solidFill>
                  <a:schemeClr val="tx1"/>
                </a:solidFill>
                <a:effectLst/>
                <a:latin typeface="Arial" charset="0"/>
                <a:ea typeface="+mn-ea"/>
                <a:cs typeface="+mn-cs"/>
              </a:rPr>
              <a:t>be</a:t>
            </a:r>
            <a:r>
              <a:rPr lang="fr-FR" sz="1200" b="0" i="0" u="none" strike="noStrike" kern="1200" dirty="0">
                <a:solidFill>
                  <a:schemeClr val="tx1"/>
                </a:solidFill>
                <a:effectLst/>
                <a:latin typeface="Arial" charset="0"/>
                <a:ea typeface="+mn-ea"/>
                <a:cs typeface="+mn-cs"/>
              </a:rPr>
              <a:t> effective and </a:t>
            </a:r>
            <a:r>
              <a:rPr lang="fr-FR" sz="1200" b="0" i="0" u="none" strike="noStrike" kern="1200" dirty="0" err="1">
                <a:solidFill>
                  <a:schemeClr val="tx1"/>
                </a:solidFill>
                <a:effectLst/>
                <a:latin typeface="Arial" charset="0"/>
                <a:ea typeface="+mn-ea"/>
                <a:cs typeface="+mn-cs"/>
              </a:rPr>
              <a:t>cost</a:t>
            </a:r>
            <a:r>
              <a:rPr lang="fr-FR" sz="1200" b="0" i="0" u="none" strike="noStrike" kern="1200" dirty="0">
                <a:solidFill>
                  <a:schemeClr val="tx1"/>
                </a:solidFill>
                <a:effectLst/>
                <a:latin typeface="Arial" charset="0"/>
                <a:ea typeface="+mn-ea"/>
                <a:cs typeface="+mn-cs"/>
              </a:rPr>
              <a:t>-effective in </a:t>
            </a:r>
            <a:r>
              <a:rPr lang="fr-FR" sz="1200" b="0" i="0" u="none" strike="noStrike" kern="1200" dirty="0" err="1">
                <a:solidFill>
                  <a:schemeClr val="tx1"/>
                </a:solidFill>
                <a:effectLst/>
                <a:latin typeface="Arial" charset="0"/>
                <a:ea typeface="+mn-ea"/>
                <a:cs typeface="+mn-cs"/>
              </a:rPr>
              <a:t>improving</a:t>
            </a:r>
            <a:r>
              <a:rPr lang="fr-FR" sz="1200" b="0" i="0" u="none" strike="noStrike" kern="1200" dirty="0">
                <a:solidFill>
                  <a:schemeClr val="tx1"/>
                </a:solidFill>
                <a:effectLst/>
                <a:latin typeface="Arial" charset="0"/>
                <a:ea typeface="+mn-ea"/>
                <a:cs typeface="+mn-cs"/>
              </a:rPr>
              <a:t> air-</a:t>
            </a:r>
            <a:r>
              <a:rPr lang="fr-FR" sz="1200" b="0" i="0" u="none" strike="noStrike" kern="1200" dirty="0" err="1">
                <a:solidFill>
                  <a:schemeClr val="tx1"/>
                </a:solidFill>
                <a:effectLst/>
                <a:latin typeface="Arial" charset="0"/>
                <a:ea typeface="+mn-ea"/>
                <a:cs typeface="+mn-cs"/>
              </a:rPr>
              <a:t>quality</a:t>
            </a:r>
            <a:r>
              <a:rPr lang="fr-FR" sz="1200" b="0" i="0" u="none" strike="noStrike" kern="1200" dirty="0">
                <a:solidFill>
                  <a:schemeClr val="tx1"/>
                </a:solidFill>
                <a:effectLst/>
                <a:latin typeface="Arial" charset="0"/>
                <a:ea typeface="+mn-ea"/>
                <a:cs typeface="+mn-cs"/>
              </a:rPr>
              <a:t>.</a:t>
            </a:r>
          </a:p>
          <a:p>
            <a:r>
              <a:rPr lang="fr-FR" dirty="0"/>
              <a:t/>
            </a:r>
            <a:br>
              <a:rPr lang="fr-FR" dirty="0"/>
            </a:br>
            <a:endParaRPr lang="fr-FR" dirty="0"/>
          </a:p>
        </p:txBody>
      </p:sp>
      <p:sp>
        <p:nvSpPr>
          <p:cNvPr id="4" name="Slide Number Placeholder 3"/>
          <p:cNvSpPr>
            <a:spLocks noGrp="1"/>
          </p:cNvSpPr>
          <p:nvPr>
            <p:ph type="sldNum" sz="quarter" idx="5"/>
          </p:nvPr>
        </p:nvSpPr>
        <p:spPr/>
        <p:txBody>
          <a:bodyPr/>
          <a:lstStyle/>
          <a:p>
            <a:fld id="{6BBBC121-EB19-2142-92BD-7ED7A83146F7}" type="slidenum">
              <a:rPr lang="en-GB" altLang="en-US" smtClean="0"/>
              <a:pPr/>
              <a:t>11</a:t>
            </a:fld>
            <a:endParaRPr lang="en-GB" altLang="en-US"/>
          </a:p>
        </p:txBody>
      </p:sp>
    </p:spTree>
    <p:extLst>
      <p:ext uri="{BB962C8B-B14F-4D97-AF65-F5344CB8AC3E}">
        <p14:creationId xmlns:p14="http://schemas.microsoft.com/office/powerpoint/2010/main" val="114176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FR" sz="1200" b="0" i="0" u="none" strike="noStrike" kern="1200" dirty="0">
                <a:solidFill>
                  <a:schemeClr val="tx1"/>
                </a:solidFill>
                <a:effectLst/>
                <a:latin typeface="Arial" charset="0"/>
                <a:ea typeface="+mn-ea"/>
                <a:cs typeface="+mn-cs"/>
              </a:rPr>
              <a:t>By </a:t>
            </a:r>
            <a:r>
              <a:rPr lang="fr-FR" sz="1200" b="0" i="0" u="none" strike="noStrike" kern="1200" dirty="0" err="1">
                <a:solidFill>
                  <a:schemeClr val="tx1"/>
                </a:solidFill>
                <a:effectLst/>
                <a:latin typeface="Arial" charset="0"/>
                <a:ea typeface="+mn-ea"/>
                <a:cs typeface="+mn-cs"/>
              </a:rPr>
              <a:t>embracing</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this</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approach</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airports</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can</a:t>
            </a:r>
            <a:r>
              <a:rPr lang="fr-FR" sz="1200" b="0" i="0" u="none" strike="noStrike" kern="1200" dirty="0">
                <a:solidFill>
                  <a:schemeClr val="tx1"/>
                </a:solidFill>
                <a:effectLst/>
                <a:latin typeface="Arial" charset="0"/>
                <a:ea typeface="+mn-ea"/>
                <a:cs typeface="+mn-cs"/>
              </a:rPr>
              <a:t> move </a:t>
            </a:r>
            <a:r>
              <a:rPr lang="fr-FR" sz="1200" b="0" i="0" u="none" strike="noStrike" kern="1200" dirty="0" err="1">
                <a:solidFill>
                  <a:schemeClr val="tx1"/>
                </a:solidFill>
                <a:effectLst/>
                <a:latin typeface="Arial" charset="0"/>
                <a:ea typeface="+mn-ea"/>
                <a:cs typeface="+mn-cs"/>
              </a:rPr>
              <a:t>beyond</a:t>
            </a:r>
            <a:r>
              <a:rPr lang="fr-FR" sz="1200" b="0" i="0" u="none" strike="noStrike" kern="1200" dirty="0">
                <a:solidFill>
                  <a:schemeClr val="tx1"/>
                </a:solidFill>
                <a:effectLst/>
                <a:latin typeface="Arial" charset="0"/>
                <a:ea typeface="+mn-ea"/>
                <a:cs typeface="+mn-cs"/>
              </a:rPr>
              <a:t> the </a:t>
            </a:r>
            <a:r>
              <a:rPr lang="fr-FR" sz="1200" b="0" i="0" u="none" strike="noStrike" kern="1200" dirty="0" err="1">
                <a:solidFill>
                  <a:schemeClr val="tx1"/>
                </a:solidFill>
                <a:effectLst/>
                <a:latin typeface="Arial" charset="0"/>
                <a:ea typeface="+mn-ea"/>
                <a:cs typeface="+mn-cs"/>
              </a:rPr>
              <a:t>old</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paradigm</a:t>
            </a:r>
            <a:r>
              <a:rPr lang="fr-FR" sz="1200" b="0" i="0" u="none" strike="noStrike" kern="1200" dirty="0">
                <a:solidFill>
                  <a:schemeClr val="tx1"/>
                </a:solidFill>
                <a:effectLst/>
                <a:latin typeface="Arial" charset="0"/>
                <a:ea typeface="+mn-ea"/>
                <a:cs typeface="+mn-cs"/>
              </a:rPr>
              <a:t> -in </a:t>
            </a:r>
            <a:r>
              <a:rPr lang="fr-FR" sz="1200" b="0" i="0" u="none" strike="noStrike" kern="1200" dirty="0" err="1">
                <a:solidFill>
                  <a:schemeClr val="tx1"/>
                </a:solidFill>
                <a:effectLst/>
                <a:latin typeface="Arial" charset="0"/>
                <a:ea typeface="+mn-ea"/>
                <a:cs typeface="+mn-cs"/>
              </a:rPr>
              <a:t>which</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each</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airport</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solves</a:t>
            </a:r>
            <a:r>
              <a:rPr lang="fr-FR" sz="1200" b="0" i="0" u="none" strike="noStrike" kern="1200" dirty="0">
                <a:solidFill>
                  <a:schemeClr val="tx1"/>
                </a:solidFill>
                <a:effectLst/>
                <a:latin typeface="Arial" charset="0"/>
                <a:ea typeface="+mn-ea"/>
                <a:cs typeface="+mn-cs"/>
              </a:rPr>
              <a:t> issues </a:t>
            </a:r>
            <a:r>
              <a:rPr lang="fr-FR" sz="1200" b="0" i="0" u="none" strike="noStrike" kern="1200" dirty="0" err="1">
                <a:solidFill>
                  <a:schemeClr val="tx1"/>
                </a:solidFill>
                <a:effectLst/>
                <a:latin typeface="Arial" charset="0"/>
                <a:ea typeface="+mn-ea"/>
                <a:cs typeface="+mn-cs"/>
              </a:rPr>
              <a:t>individually</a:t>
            </a:r>
            <a:r>
              <a:rPr lang="fr-FR" sz="1200" b="0" i="0" u="none" strike="noStrike" kern="1200" dirty="0">
                <a:solidFill>
                  <a:schemeClr val="tx1"/>
                </a:solidFill>
                <a:effectLst/>
                <a:latin typeface="Arial" charset="0"/>
                <a:ea typeface="+mn-ea"/>
                <a:cs typeface="+mn-cs"/>
              </a:rPr>
              <a:t>- and </a:t>
            </a:r>
            <a:r>
              <a:rPr lang="fr-FR" sz="1200" b="0" i="0" u="none" strike="noStrike" kern="1200" dirty="0" err="1">
                <a:solidFill>
                  <a:schemeClr val="tx1"/>
                </a:solidFill>
                <a:effectLst/>
                <a:latin typeface="Arial" charset="0"/>
                <a:ea typeface="+mn-ea"/>
                <a:cs typeface="+mn-cs"/>
              </a:rPr>
              <a:t>start</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thinking</a:t>
            </a:r>
            <a:r>
              <a:rPr lang="fr-FR" sz="1200" b="0" i="0" u="none" strike="noStrike" kern="1200" dirty="0">
                <a:solidFill>
                  <a:schemeClr val="tx1"/>
                </a:solidFill>
                <a:effectLst/>
                <a:latin typeface="Arial" charset="0"/>
                <a:ea typeface="+mn-ea"/>
                <a:cs typeface="+mn-cs"/>
              </a:rPr>
              <a:t> about </a:t>
            </a:r>
            <a:r>
              <a:rPr lang="fr-FR" sz="1200" b="1" i="0" u="none" strike="noStrike" kern="1200" dirty="0" err="1">
                <a:solidFill>
                  <a:schemeClr val="tx1"/>
                </a:solidFill>
                <a:effectLst/>
                <a:latin typeface="Arial" charset="0"/>
                <a:ea typeface="+mn-ea"/>
                <a:cs typeface="+mn-cs"/>
              </a:rPr>
              <a:t>problem-solving</a:t>
            </a:r>
            <a:r>
              <a:rPr lang="fr-FR" sz="1200" b="1" i="0" u="none" strike="noStrike" kern="1200" dirty="0">
                <a:solidFill>
                  <a:schemeClr val="tx1"/>
                </a:solidFill>
                <a:effectLst/>
                <a:latin typeface="Arial" charset="0"/>
                <a:ea typeface="+mn-ea"/>
                <a:cs typeface="+mn-cs"/>
              </a:rPr>
              <a:t> as a collective effort</a:t>
            </a:r>
            <a:r>
              <a:rPr lang="fr-FR" sz="1200" b="0" i="0" u="none" strike="noStrike" kern="1200" dirty="0">
                <a:solidFill>
                  <a:schemeClr val="tx1"/>
                </a:solidFill>
                <a:effectLst/>
                <a:latin typeface="Arial" charset="0"/>
                <a:ea typeface="+mn-ea"/>
                <a:cs typeface="+mn-cs"/>
              </a:rPr>
              <a:t>. This concept </a:t>
            </a:r>
            <a:r>
              <a:rPr lang="fr-FR" sz="1200" b="0" i="0" u="none" strike="noStrike" kern="1200" dirty="0" err="1">
                <a:solidFill>
                  <a:schemeClr val="tx1"/>
                </a:solidFill>
                <a:effectLst/>
                <a:latin typeface="Arial" charset="0"/>
                <a:ea typeface="+mn-ea"/>
                <a:cs typeface="+mn-cs"/>
              </a:rPr>
              <a:t>rests</a:t>
            </a:r>
            <a:r>
              <a:rPr lang="fr-FR" sz="1200" b="0" i="0" u="none" strike="noStrike" kern="1200" dirty="0">
                <a:solidFill>
                  <a:schemeClr val="tx1"/>
                </a:solidFill>
                <a:effectLst/>
                <a:latin typeface="Arial" charset="0"/>
                <a:ea typeface="+mn-ea"/>
                <a:cs typeface="+mn-cs"/>
              </a:rPr>
              <a:t> on the recognition </a:t>
            </a:r>
            <a:r>
              <a:rPr lang="fr-FR" sz="1200" b="0" i="0" u="none" strike="noStrike" kern="1200" dirty="0" err="1">
                <a:solidFill>
                  <a:schemeClr val="tx1"/>
                </a:solidFill>
                <a:effectLst/>
                <a:latin typeface="Arial" charset="0"/>
                <a:ea typeface="+mn-ea"/>
                <a:cs typeface="+mn-cs"/>
              </a:rPr>
              <a:t>that</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useful</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ideas</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can</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rise</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from</a:t>
            </a:r>
            <a:r>
              <a:rPr lang="fr-FR" sz="1200" b="0" i="0" u="none" strike="noStrike" kern="1200" dirty="0">
                <a:solidFill>
                  <a:schemeClr val="tx1"/>
                </a:solidFill>
                <a:effectLst/>
                <a:latin typeface="Arial" charset="0"/>
                <a:ea typeface="+mn-ea"/>
                <a:cs typeface="+mn-cs"/>
              </a:rPr>
              <a:t> people </a:t>
            </a:r>
            <a:r>
              <a:rPr lang="fr-FR" sz="1200" b="0" i="0" u="none" strike="noStrike" kern="1200" dirty="0" err="1">
                <a:solidFill>
                  <a:schemeClr val="tx1"/>
                </a:solidFill>
                <a:effectLst/>
                <a:latin typeface="Arial" charset="0"/>
                <a:ea typeface="+mn-ea"/>
                <a:cs typeface="+mn-cs"/>
              </a:rPr>
              <a:t>outside</a:t>
            </a:r>
            <a:r>
              <a:rPr lang="fr-FR" sz="1200" b="0" i="0" u="none" strike="noStrike" kern="1200" dirty="0">
                <a:solidFill>
                  <a:schemeClr val="tx1"/>
                </a:solidFill>
                <a:effectLst/>
                <a:latin typeface="Arial" charset="0"/>
                <a:ea typeface="+mn-ea"/>
                <a:cs typeface="+mn-cs"/>
              </a:rPr>
              <a:t> an </a:t>
            </a:r>
            <a:r>
              <a:rPr lang="fr-FR" sz="1200" b="0" i="0" u="none" strike="noStrike" kern="1200" dirty="0" err="1">
                <a:solidFill>
                  <a:schemeClr val="tx1"/>
                </a:solidFill>
                <a:effectLst/>
                <a:latin typeface="Arial" charset="0"/>
                <a:ea typeface="+mn-ea"/>
                <a:cs typeface="+mn-cs"/>
              </a:rPr>
              <a:t>organization’s</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own</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roster</a:t>
            </a:r>
            <a:r>
              <a:rPr lang="fr-FR" sz="1200" b="0" i="0" u="none" strike="noStrike" kern="1200" dirty="0">
                <a:solidFill>
                  <a:schemeClr val="tx1"/>
                </a:solidFill>
                <a:effectLst/>
                <a:latin typeface="Arial" charset="0"/>
                <a:ea typeface="+mn-ea"/>
                <a:cs typeface="+mn-cs"/>
              </a:rPr>
              <a:t> of </a:t>
            </a:r>
            <a:r>
              <a:rPr lang="fr-FR" sz="1200" b="0" i="0" u="none" strike="noStrike" kern="1200" dirty="0" err="1">
                <a:solidFill>
                  <a:schemeClr val="tx1"/>
                </a:solidFill>
                <a:effectLst/>
                <a:latin typeface="Arial" charset="0"/>
                <a:ea typeface="+mn-ea"/>
                <a:cs typeface="+mn-cs"/>
              </a:rPr>
              <a:t>employees</a:t>
            </a:r>
            <a:r>
              <a:rPr lang="fr-FR" sz="1200" b="0" i="0" u="none" strike="noStrike" kern="1200" dirty="0">
                <a:solidFill>
                  <a:schemeClr val="tx1"/>
                </a:solidFill>
                <a:effectLst/>
                <a:latin typeface="Arial" charset="0"/>
                <a:ea typeface="+mn-ea"/>
                <a:cs typeface="+mn-cs"/>
              </a:rPr>
              <a:t>. </a:t>
            </a:r>
          </a:p>
          <a:p>
            <a:pPr fontAlgn="base"/>
            <a:endParaRPr lang="fr-FR" sz="1200" b="0" i="0" u="none" strike="noStrike" kern="1200" dirty="0">
              <a:solidFill>
                <a:schemeClr val="tx1"/>
              </a:solidFill>
              <a:effectLst/>
              <a:latin typeface="Arial" charset="0"/>
              <a:ea typeface="+mn-ea"/>
              <a:cs typeface="+mn-cs"/>
            </a:endParaRPr>
          </a:p>
          <a:p>
            <a:pPr fontAlgn="base"/>
            <a:r>
              <a:rPr lang="fr-FR" sz="1200" b="0" i="0" u="none" strike="noStrike" kern="1200" dirty="0" err="1">
                <a:solidFill>
                  <a:schemeClr val="tx1"/>
                </a:solidFill>
                <a:effectLst/>
                <a:latin typeface="Arial" charset="0"/>
                <a:ea typeface="+mn-ea"/>
                <a:cs typeface="+mn-cs"/>
              </a:rPr>
              <a:t>What</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is</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needed</a:t>
            </a:r>
            <a:r>
              <a:rPr lang="fr-FR" sz="1200" b="0" i="0" u="none" strike="noStrike" kern="1200" dirty="0">
                <a:solidFill>
                  <a:schemeClr val="tx1"/>
                </a:solidFill>
                <a:effectLst/>
                <a:latin typeface="Arial" charset="0"/>
                <a:ea typeface="+mn-ea"/>
                <a:cs typeface="+mn-cs"/>
              </a:rPr>
              <a:t> to </a:t>
            </a:r>
            <a:r>
              <a:rPr lang="fr-FR" sz="1200" b="0" i="0" u="none" strike="noStrike" kern="1200" dirty="0" err="1">
                <a:solidFill>
                  <a:schemeClr val="tx1"/>
                </a:solidFill>
                <a:effectLst/>
                <a:latin typeface="Arial" charset="0"/>
                <a:ea typeface="+mn-ea"/>
                <a:cs typeface="+mn-cs"/>
              </a:rPr>
              <a:t>initiate</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such</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activity</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is</a:t>
            </a:r>
            <a:r>
              <a:rPr lang="fr-FR" sz="1200" b="0" i="0" u="none" strike="noStrike" kern="1200" dirty="0">
                <a:solidFill>
                  <a:schemeClr val="tx1"/>
                </a:solidFill>
                <a:effectLst/>
                <a:latin typeface="Arial" charset="0"/>
                <a:ea typeface="+mn-ea"/>
                <a:cs typeface="+mn-cs"/>
              </a:rPr>
              <a:t> </a:t>
            </a:r>
            <a:r>
              <a:rPr lang="fr-FR" sz="1200" b="1" i="0" u="none" strike="noStrike" kern="1200" dirty="0">
                <a:solidFill>
                  <a:schemeClr val="tx1"/>
                </a:solidFill>
                <a:effectLst/>
                <a:latin typeface="Arial" charset="0"/>
                <a:ea typeface="+mn-ea"/>
                <a:cs typeface="+mn-cs"/>
              </a:rPr>
              <a:t>a </a:t>
            </a:r>
            <a:r>
              <a:rPr lang="fr-FR" sz="1200" b="1" i="0" u="none" strike="noStrike" kern="1200" dirty="0" err="1">
                <a:solidFill>
                  <a:schemeClr val="tx1"/>
                </a:solidFill>
                <a:effectLst/>
                <a:latin typeface="Arial" charset="0"/>
                <a:ea typeface="+mn-ea"/>
                <a:cs typeface="+mn-cs"/>
              </a:rPr>
              <a:t>common</a:t>
            </a:r>
            <a:r>
              <a:rPr lang="fr-FR" sz="1200" b="1" i="0" u="none" strike="noStrike" kern="1200" dirty="0">
                <a:solidFill>
                  <a:schemeClr val="tx1"/>
                </a:solidFill>
                <a:effectLst/>
                <a:latin typeface="Arial" charset="0"/>
                <a:ea typeface="+mn-ea"/>
                <a:cs typeface="+mn-cs"/>
              </a:rPr>
              <a:t> </a:t>
            </a:r>
            <a:r>
              <a:rPr lang="fr-FR" sz="1200" b="1" i="0" u="none" strike="noStrike" kern="1200" dirty="0" err="1">
                <a:solidFill>
                  <a:schemeClr val="tx1"/>
                </a:solidFill>
                <a:effectLst/>
                <a:latin typeface="Arial" charset="0"/>
                <a:ea typeface="+mn-ea"/>
                <a:cs typeface="+mn-cs"/>
              </a:rPr>
              <a:t>platform</a:t>
            </a:r>
            <a:r>
              <a:rPr lang="fr-FR" sz="1200" b="0" i="0" u="none" strike="noStrike" kern="1200" dirty="0" err="1">
                <a:solidFill>
                  <a:schemeClr val="tx1"/>
                </a:solidFill>
                <a:effectLst/>
                <a:latin typeface="Arial" charset="0"/>
                <a:ea typeface="+mn-ea"/>
                <a:cs typeface="+mn-cs"/>
              </a:rPr>
              <a:t>that</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will</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enable</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airports</a:t>
            </a:r>
            <a:r>
              <a:rPr lang="fr-FR" sz="1200" b="0" i="0" u="none" strike="noStrike" kern="1200" dirty="0">
                <a:solidFill>
                  <a:schemeClr val="tx1"/>
                </a:solidFill>
                <a:effectLst/>
                <a:latin typeface="Arial" charset="0"/>
                <a:ea typeface="+mn-ea"/>
                <a:cs typeface="+mn-cs"/>
              </a:rPr>
              <a:t> to </a:t>
            </a:r>
            <a:r>
              <a:rPr lang="fr-FR" sz="1200" b="0" i="0" u="none" strike="noStrike" kern="1200" dirty="0" err="1">
                <a:solidFill>
                  <a:schemeClr val="tx1"/>
                </a:solidFill>
                <a:effectLst/>
                <a:latin typeface="Arial" charset="0"/>
                <a:ea typeface="+mn-ea"/>
                <a:cs typeface="+mn-cs"/>
              </a:rPr>
              <a:t>gravitate</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towards</a:t>
            </a:r>
            <a:r>
              <a:rPr lang="fr-FR" sz="1200" b="0" i="0" u="none" strike="noStrike" kern="1200" dirty="0">
                <a:solidFill>
                  <a:schemeClr val="tx1"/>
                </a:solidFill>
                <a:effectLst/>
                <a:latin typeface="Arial" charset="0"/>
                <a:ea typeface="+mn-ea"/>
                <a:cs typeface="+mn-cs"/>
              </a:rPr>
              <a:t> </a:t>
            </a:r>
            <a:r>
              <a:rPr lang="fr-FR" sz="1200" b="0" i="0" u="none" strike="noStrike" kern="1200" dirty="0" err="1">
                <a:solidFill>
                  <a:schemeClr val="tx1"/>
                </a:solidFill>
                <a:effectLst/>
                <a:latin typeface="Arial" charset="0"/>
                <a:ea typeface="+mn-ea"/>
                <a:cs typeface="+mn-cs"/>
              </a:rPr>
              <a:t>this</a:t>
            </a:r>
            <a:r>
              <a:rPr lang="fr-FR" sz="1200" b="0" i="0" u="none" strike="noStrike" kern="1200" dirty="0">
                <a:solidFill>
                  <a:schemeClr val="tx1"/>
                </a:solidFill>
                <a:effectLst/>
                <a:latin typeface="Arial" charset="0"/>
                <a:ea typeface="+mn-ea"/>
                <a:cs typeface="+mn-cs"/>
              </a:rPr>
              <a:t> new solution.</a:t>
            </a:r>
          </a:p>
          <a:p>
            <a:r>
              <a:rPr lang="fr-FR" dirty="0"/>
              <a:t/>
            </a:r>
            <a:br>
              <a:rPr lang="fr-FR" dirty="0"/>
            </a:br>
            <a:endParaRPr lang="fr-FR" dirty="0"/>
          </a:p>
        </p:txBody>
      </p:sp>
      <p:sp>
        <p:nvSpPr>
          <p:cNvPr id="4" name="Slide Number Placeholder 3"/>
          <p:cNvSpPr>
            <a:spLocks noGrp="1"/>
          </p:cNvSpPr>
          <p:nvPr>
            <p:ph type="sldNum" sz="quarter" idx="5"/>
          </p:nvPr>
        </p:nvSpPr>
        <p:spPr/>
        <p:txBody>
          <a:bodyPr/>
          <a:lstStyle/>
          <a:p>
            <a:fld id="{6BBBC121-EB19-2142-92BD-7ED7A83146F7}" type="slidenum">
              <a:rPr lang="en-GB" altLang="en-US" smtClean="0"/>
              <a:pPr/>
              <a:t>13</a:t>
            </a:fld>
            <a:endParaRPr lang="en-GB" altLang="en-US"/>
          </a:p>
        </p:txBody>
      </p:sp>
    </p:spTree>
    <p:extLst>
      <p:ext uri="{BB962C8B-B14F-4D97-AF65-F5344CB8AC3E}">
        <p14:creationId xmlns:p14="http://schemas.microsoft.com/office/powerpoint/2010/main" val="1347683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DB1F116-F4FD-D14F-BA83-5BB060B3B625}"/>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3BD0975-1C99-4B47-AFA5-B5C715B5C3A7}" type="slidenum">
              <a:rPr lang="en-GB" altLang="en-US"/>
              <a:pPr eaLnBrk="1" hangingPunct="1"/>
              <a:t>14</a:t>
            </a:fld>
            <a:endParaRPr lang="en-GB" altLang="en-US"/>
          </a:p>
        </p:txBody>
      </p:sp>
      <p:sp>
        <p:nvSpPr>
          <p:cNvPr id="6147" name="Rectangle 2">
            <a:extLst>
              <a:ext uri="{FF2B5EF4-FFF2-40B4-BE49-F238E27FC236}">
                <a16:creationId xmlns:a16="http://schemas.microsoft.com/office/drawing/2014/main" id="{AE334FC8-787F-DA40-9E81-2CAB5039CD5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075D43ED-D64B-2F49-9B67-3DFE55C1D48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0175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dirty="0"/>
              <a:t>Open ALAQS was designed</a:t>
            </a:r>
            <a:r>
              <a:rPr lang="en-US" baseline="0" dirty="0"/>
              <a:t> to be entirely modular in the sense that we use dedicated modules for each .. </a:t>
            </a:r>
          </a:p>
          <a:p>
            <a:pPr marL="171450" lvl="0" indent="-171450">
              <a:buFont typeface="Arial"/>
              <a:buChar char="•"/>
            </a:pPr>
            <a:r>
              <a:rPr lang="en-US" baseline="0" dirty="0"/>
              <a:t>Therefore, there is a clear separation of concerns from UI to calculation methods for emissions to datasets used </a:t>
            </a:r>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en-US" baseline="0" dirty="0"/>
              <a:t>Every source sources or calculation method can be easily updated or replaced</a:t>
            </a:r>
            <a:endParaRPr lang="en-US" dirty="0"/>
          </a:p>
        </p:txBody>
      </p:sp>
      <p:sp>
        <p:nvSpPr>
          <p:cNvPr id="4" name="Slide Number Placeholder 3"/>
          <p:cNvSpPr>
            <a:spLocks noGrp="1"/>
          </p:cNvSpPr>
          <p:nvPr>
            <p:ph type="sldNum" sz="quarter" idx="10"/>
          </p:nvPr>
        </p:nvSpPr>
        <p:spPr/>
        <p:txBody>
          <a:bodyPr/>
          <a:lstStyle/>
          <a:p>
            <a:fld id="{18A944F2-DD0B-F144-B8B0-DBC312749FC9}" type="slidenum">
              <a:rPr lang="en-GB" smtClean="0"/>
              <a:pPr/>
              <a:t>15</a:t>
            </a:fld>
            <a:endParaRPr lang="en-GB"/>
          </a:p>
        </p:txBody>
      </p:sp>
    </p:spTree>
    <p:extLst>
      <p:ext uri="{BB962C8B-B14F-4D97-AF65-F5344CB8AC3E}">
        <p14:creationId xmlns:p14="http://schemas.microsoft.com/office/powerpoint/2010/main" val="305506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2800" dirty="0"/>
              <a:t>Source types: </a:t>
            </a:r>
          </a:p>
          <a:p>
            <a:pPr lvl="1"/>
            <a:r>
              <a:rPr lang="en-GB" sz="2000" dirty="0"/>
              <a:t>Non-Aircraft: Area sources, Parking lots, Roadways and Point sources </a:t>
            </a:r>
          </a:p>
          <a:p>
            <a:pPr lvl="1"/>
            <a:r>
              <a:rPr lang="en-GB" sz="2000" dirty="0"/>
              <a:t>Aircraft-related: Gates, Runways, Taxiways and Tracks</a:t>
            </a:r>
            <a:r>
              <a:rPr lang="en-US" sz="2000" dirty="0"/>
              <a:t> </a:t>
            </a:r>
          </a:p>
          <a:p>
            <a:endParaRPr lang="en-US" dirty="0"/>
          </a:p>
        </p:txBody>
      </p:sp>
      <p:sp>
        <p:nvSpPr>
          <p:cNvPr id="4" name="Slide Number Placeholder 3"/>
          <p:cNvSpPr>
            <a:spLocks noGrp="1"/>
          </p:cNvSpPr>
          <p:nvPr>
            <p:ph type="sldNum" sz="quarter" idx="10"/>
          </p:nvPr>
        </p:nvSpPr>
        <p:spPr/>
        <p:txBody>
          <a:bodyPr/>
          <a:lstStyle/>
          <a:p>
            <a:fld id="{18A944F2-DD0B-F144-B8B0-DBC312749FC9}" type="slidenum">
              <a:rPr lang="en-GB" smtClean="0"/>
              <a:pPr/>
              <a:t>16</a:t>
            </a:fld>
            <a:endParaRPr lang="en-GB"/>
          </a:p>
        </p:txBody>
      </p:sp>
    </p:spTree>
    <p:extLst>
      <p:ext uri="{BB962C8B-B14F-4D97-AF65-F5344CB8AC3E}">
        <p14:creationId xmlns:p14="http://schemas.microsoft.com/office/powerpoint/2010/main" val="2145477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a:t>
            </a:r>
            <a:r>
              <a:rPr lang="en-US" baseline="0" dirty="0"/>
              <a:t> the datasets used in ALAQS for calculating emissions</a:t>
            </a:r>
          </a:p>
          <a:p>
            <a:endParaRPr lang="en-US" baseline="0" dirty="0"/>
          </a:p>
          <a:p>
            <a:pPr lvl="1"/>
            <a:r>
              <a:rPr lang="en-GB" dirty="0"/>
              <a:t>Emissions of </a:t>
            </a:r>
            <a:r>
              <a:rPr lang="en-US" dirty="0"/>
              <a:t>SO</a:t>
            </a:r>
            <a:r>
              <a:rPr lang="en-US" baseline="-25000" dirty="0"/>
              <a:t>X</a:t>
            </a:r>
            <a:r>
              <a:rPr lang="en-US" dirty="0"/>
              <a:t> have been </a:t>
            </a:r>
            <a:r>
              <a:rPr lang="en-GB" dirty="0"/>
              <a:t>implemented according to the </a:t>
            </a:r>
            <a:r>
              <a:rPr lang="en-US" dirty="0"/>
              <a:t>U.S. EPA </a:t>
            </a:r>
            <a:r>
              <a:rPr lang="en-GB" dirty="0"/>
              <a:t>recommendation </a:t>
            </a:r>
            <a:r>
              <a:rPr lang="en-US" dirty="0"/>
              <a:t>for</a:t>
            </a:r>
            <a:r>
              <a:rPr lang="en-GB" dirty="0"/>
              <a:t> commercial aviation jet fuel</a:t>
            </a:r>
          </a:p>
          <a:p>
            <a:pPr lvl="1"/>
            <a:r>
              <a:rPr lang="en-GB" dirty="0"/>
              <a:t>PM10 emissions from FOA3</a:t>
            </a:r>
          </a:p>
          <a:p>
            <a:endParaRPr lang="en-US" dirty="0"/>
          </a:p>
        </p:txBody>
      </p:sp>
      <p:sp>
        <p:nvSpPr>
          <p:cNvPr id="4" name="Slide Number Placeholder 3"/>
          <p:cNvSpPr>
            <a:spLocks noGrp="1"/>
          </p:cNvSpPr>
          <p:nvPr>
            <p:ph type="sldNum" sz="quarter" idx="10"/>
          </p:nvPr>
        </p:nvSpPr>
        <p:spPr/>
        <p:txBody>
          <a:bodyPr/>
          <a:lstStyle/>
          <a:p>
            <a:fld id="{18A944F2-DD0B-F144-B8B0-DBC312749FC9}" type="slidenum">
              <a:rPr lang="en-GB" smtClean="0"/>
              <a:pPr/>
              <a:t>17</a:t>
            </a:fld>
            <a:endParaRPr lang="en-GB"/>
          </a:p>
        </p:txBody>
      </p:sp>
    </p:spTree>
    <p:extLst>
      <p:ext uri="{BB962C8B-B14F-4D97-AF65-F5344CB8AC3E}">
        <p14:creationId xmlns:p14="http://schemas.microsoft.com/office/powerpoint/2010/main" val="1850681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Arial" charset="0"/>
                <a:ea typeface="ＭＳ Ｐゴシック" charset="0"/>
                <a:cs typeface="+mn-cs"/>
              </a:rPr>
              <a:t>MES emissions can occur at the stand and/or at a designated location on the taxi route </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Arial" charset="0"/>
                <a:ea typeface="ＭＳ Ｐゴシック" charset="0"/>
                <a:cs typeface="+mn-cs"/>
              </a:rPr>
              <a:t>MES emission factors are now derived from the engine rated output where the rated is known otherwise default emission factors for the Aircraft Group are used. </a:t>
            </a:r>
            <a:endParaRPr lang="en-US" sz="1200" kern="1200" dirty="0">
              <a:solidFill>
                <a:schemeClr val="tx1"/>
              </a:solidFill>
              <a:effectLst/>
              <a:latin typeface="Arial" charset="0"/>
              <a:ea typeface="ＭＳ Ｐゴシック" charset="0"/>
              <a:cs typeface="+mn-cs"/>
            </a:endParaRP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0" i="0" u="none" dirty="0"/>
              <a:t>APU</a:t>
            </a:r>
            <a:r>
              <a:rPr lang="en-US" b="0" i="0" u="none" baseline="0" dirty="0"/>
              <a:t> emissions as </a:t>
            </a:r>
            <a:r>
              <a:rPr lang="en-US" b="0" i="0" u="none" baseline="0"/>
              <a:t>a function of </a:t>
            </a:r>
            <a:r>
              <a:rPr lang="fr-FR" sz="1200" b="0" i="0" u="none" kern="1200">
                <a:solidFill>
                  <a:schemeClr val="tx1"/>
                </a:solidFill>
                <a:effectLst/>
                <a:latin typeface="Arial" charset="0"/>
                <a:ea typeface="ＭＳ Ｐゴシック" charset="0"/>
                <a:cs typeface="+mn-cs"/>
              </a:rPr>
              <a:t>Location</a:t>
            </a:r>
            <a:r>
              <a:rPr lang="fr-FR" sz="1200" b="0" i="0" u="none" kern="1200" dirty="0">
                <a:solidFill>
                  <a:schemeClr val="tx1"/>
                </a:solidFill>
                <a:effectLst/>
                <a:latin typeface="Arial" charset="0"/>
                <a:ea typeface="ＭＳ Ｐゴシック" charset="0"/>
                <a:cs typeface="+mn-cs"/>
              </a:rPr>
              <a:t>, </a:t>
            </a:r>
            <a:r>
              <a:rPr lang="fr-FR" sz="1200" b="0" i="0" u="none" kern="1200" dirty="0" err="1">
                <a:solidFill>
                  <a:schemeClr val="tx1"/>
                </a:solidFill>
                <a:effectLst/>
                <a:latin typeface="Arial" charset="0"/>
                <a:ea typeface="ＭＳ Ｐゴシック" charset="0"/>
                <a:cs typeface="+mn-cs"/>
              </a:rPr>
              <a:t>Movement</a:t>
            </a:r>
            <a:r>
              <a:rPr lang="fr-FR" sz="1200" b="0" i="0" u="none" kern="1200" dirty="0">
                <a:solidFill>
                  <a:schemeClr val="tx1"/>
                </a:solidFill>
                <a:effectLst/>
                <a:latin typeface="Arial" charset="0"/>
                <a:ea typeface="ＭＳ Ｐゴシック" charset="0"/>
                <a:cs typeface="+mn-cs"/>
              </a:rPr>
              <a:t>, APU Code, APU Mode</a:t>
            </a:r>
            <a:endParaRPr lang="en-US" sz="1200" b="0" i="0" u="none" kern="1200" dirty="0">
              <a:solidFill>
                <a:schemeClr val="tx1"/>
              </a:solidFill>
              <a:effectLst/>
              <a:latin typeface="Arial" charset="0"/>
              <a:ea typeface="ＭＳ Ｐゴシック" charset="0"/>
              <a:cs typeface="+mn-cs"/>
            </a:endParaRPr>
          </a:p>
          <a:p>
            <a:endParaRPr lang="en-US" dirty="0"/>
          </a:p>
        </p:txBody>
      </p:sp>
      <p:sp>
        <p:nvSpPr>
          <p:cNvPr id="4" name="Slide Number Placeholder 3"/>
          <p:cNvSpPr>
            <a:spLocks noGrp="1"/>
          </p:cNvSpPr>
          <p:nvPr>
            <p:ph type="sldNum" sz="quarter" idx="10"/>
          </p:nvPr>
        </p:nvSpPr>
        <p:spPr/>
        <p:txBody>
          <a:bodyPr/>
          <a:lstStyle/>
          <a:p>
            <a:fld id="{18A944F2-DD0B-F144-B8B0-DBC312749FC9}" type="slidenum">
              <a:rPr lang="en-GB" smtClean="0"/>
              <a:pPr/>
              <a:t>18</a:t>
            </a:fld>
            <a:endParaRPr lang="en-GB"/>
          </a:p>
        </p:txBody>
      </p:sp>
    </p:spTree>
    <p:extLst>
      <p:ext uri="{BB962C8B-B14F-4D97-AF65-F5344CB8AC3E}">
        <p14:creationId xmlns:p14="http://schemas.microsoft.com/office/powerpoint/2010/main" val="2069797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A944F2-DD0B-F144-B8B0-DBC312749FC9}" type="slidenum">
              <a:rPr lang="en-GB" smtClean="0"/>
              <a:pPr/>
              <a:t>19</a:t>
            </a:fld>
            <a:endParaRPr lang="en-GB"/>
          </a:p>
        </p:txBody>
      </p:sp>
    </p:spTree>
    <p:extLst>
      <p:ext uri="{BB962C8B-B14F-4D97-AF65-F5344CB8AC3E}">
        <p14:creationId xmlns:p14="http://schemas.microsoft.com/office/powerpoint/2010/main" val="4109156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GB" sz="1200" b="0" kern="1200" dirty="0">
                <a:solidFill>
                  <a:schemeClr val="tx1"/>
                </a:solidFill>
                <a:effectLst/>
                <a:latin typeface="Arial" charset="0"/>
                <a:ea typeface="ＭＳ Ｐゴシック" charset="0"/>
                <a:cs typeface="+mn-cs"/>
              </a:rPr>
              <a:t>AUSTAL2000 is constantly maintained by the German Federal Agency. The German Federal Agency agreed to allow EUROCONTROL to include 3-dimensional emission grids into the official model AUSTAL2000 version (preliminary version 2.7). Consequently, Open-ALAQS will benefit from any official version updates in the future. The new AUSTAL2000 version will be made publicly available once additional extensions in connection with the current update of TA </a:t>
            </a:r>
            <a:r>
              <a:rPr lang="en-GB" sz="1200" b="0" kern="1200" dirty="0" err="1">
                <a:solidFill>
                  <a:schemeClr val="tx1"/>
                </a:solidFill>
                <a:effectLst/>
                <a:latin typeface="Arial" charset="0"/>
                <a:ea typeface="ＭＳ Ｐゴシック" charset="0"/>
                <a:cs typeface="+mn-cs"/>
              </a:rPr>
              <a:t>Luft</a:t>
            </a:r>
            <a:r>
              <a:rPr lang="en-GB" sz="1200" b="0" kern="1200" dirty="0">
                <a:solidFill>
                  <a:schemeClr val="tx1"/>
                </a:solidFill>
                <a:effectLst/>
                <a:latin typeface="Arial" charset="0"/>
                <a:ea typeface="ＭＳ Ｐゴシック" charset="0"/>
                <a:cs typeface="+mn-cs"/>
              </a:rPr>
              <a:t> are finalized (probably towards end of 2016). </a:t>
            </a:r>
            <a:endParaRPr lang="en-US" sz="1200" b="0" kern="1200" dirty="0">
              <a:solidFill>
                <a:schemeClr val="tx1"/>
              </a:solidFill>
              <a:effectLst/>
              <a:latin typeface="Arial" charset="0"/>
              <a:ea typeface="ＭＳ Ｐゴシック" charset="0"/>
              <a:cs typeface="+mn-cs"/>
            </a:endParaRPr>
          </a:p>
          <a:p>
            <a:endParaRPr lang="en-US" dirty="0"/>
          </a:p>
        </p:txBody>
      </p:sp>
      <p:sp>
        <p:nvSpPr>
          <p:cNvPr id="4" name="Slide Number Placeholder 3"/>
          <p:cNvSpPr>
            <a:spLocks noGrp="1"/>
          </p:cNvSpPr>
          <p:nvPr>
            <p:ph type="sldNum" sz="quarter" idx="10"/>
          </p:nvPr>
        </p:nvSpPr>
        <p:spPr/>
        <p:txBody>
          <a:bodyPr/>
          <a:lstStyle/>
          <a:p>
            <a:fld id="{18A944F2-DD0B-F144-B8B0-DBC312749FC9}" type="slidenum">
              <a:rPr lang="en-GB" smtClean="0"/>
              <a:pPr/>
              <a:t>20</a:t>
            </a:fld>
            <a:endParaRPr lang="en-GB"/>
          </a:p>
        </p:txBody>
      </p:sp>
    </p:spTree>
    <p:extLst>
      <p:ext uri="{BB962C8B-B14F-4D97-AF65-F5344CB8AC3E}">
        <p14:creationId xmlns:p14="http://schemas.microsoft.com/office/powerpoint/2010/main" val="131122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p:spPr>
        <p:txBody>
          <a:bodyPr/>
          <a:lstStyle/>
          <a:p>
            <a:endParaRPr lang="fr-FR" altLang="fr-FR"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65737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All the necessary parameters (time-dependent or not) and input files are prepared from within Open-ALAQS.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All necessary parameters have been given default values, which can be modified by the user.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T</a:t>
            </a:r>
            <a:r>
              <a:rPr lang="en-GB" dirty="0"/>
              <a:t>he whole AUSTAL2000 module can be enabled or disabled. Therefore, the emissions’ calculation with Open-ALAQS can be performed independently. </a:t>
            </a:r>
            <a:endParaRPr lang="en-US" dirty="0"/>
          </a:p>
          <a:p>
            <a:endParaRPr lang="en-US" dirty="0"/>
          </a:p>
        </p:txBody>
      </p:sp>
      <p:sp>
        <p:nvSpPr>
          <p:cNvPr id="4" name="Slide Number Placeholder 3"/>
          <p:cNvSpPr>
            <a:spLocks noGrp="1"/>
          </p:cNvSpPr>
          <p:nvPr>
            <p:ph type="sldNum" sz="quarter" idx="10"/>
          </p:nvPr>
        </p:nvSpPr>
        <p:spPr/>
        <p:txBody>
          <a:bodyPr/>
          <a:lstStyle/>
          <a:p>
            <a:fld id="{18A944F2-DD0B-F144-B8B0-DBC312749FC9}" type="slidenum">
              <a:rPr lang="en-GB" smtClean="0"/>
              <a:pPr/>
              <a:t>21</a:t>
            </a:fld>
            <a:endParaRPr lang="en-GB"/>
          </a:p>
        </p:txBody>
      </p:sp>
    </p:spTree>
    <p:extLst>
      <p:ext uri="{BB962C8B-B14F-4D97-AF65-F5344CB8AC3E}">
        <p14:creationId xmlns:p14="http://schemas.microsoft.com/office/powerpoint/2010/main" val="1001860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3E39286-1182-484A-BB9F-6D716B2D9409}" type="slidenum">
              <a:rPr lang="es-ES" smtClean="0"/>
              <a:t>22</a:t>
            </a:fld>
            <a:endParaRPr lang="es-ES"/>
          </a:p>
        </p:txBody>
      </p:sp>
    </p:spTree>
    <p:extLst>
      <p:ext uri="{BB962C8B-B14F-4D97-AF65-F5344CB8AC3E}">
        <p14:creationId xmlns:p14="http://schemas.microsoft.com/office/powerpoint/2010/main" val="329648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3E39286-1182-484A-BB9F-6D716B2D9409}" type="slidenum">
              <a:rPr lang="en-GB" smtClean="0"/>
              <a:t>23</a:t>
            </a:fld>
            <a:endParaRPr lang="en-GB"/>
          </a:p>
        </p:txBody>
      </p:sp>
    </p:spTree>
    <p:extLst>
      <p:ext uri="{BB962C8B-B14F-4D97-AF65-F5344CB8AC3E}">
        <p14:creationId xmlns:p14="http://schemas.microsoft.com/office/powerpoint/2010/main" val="3219206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D7F877A-5DEE-41A7-86EE-CFC5EE6CC480}" type="slidenum">
              <a:rPr lang="en-US" smtClean="0"/>
              <a:pPr/>
              <a:t>3</a:t>
            </a:fld>
            <a:endParaRPr lang="en-US"/>
          </a:p>
        </p:txBody>
      </p:sp>
    </p:spTree>
    <p:extLst>
      <p:ext uri="{BB962C8B-B14F-4D97-AF65-F5344CB8AC3E}">
        <p14:creationId xmlns:p14="http://schemas.microsoft.com/office/powerpoint/2010/main" val="465696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3E39286-1182-484A-BB9F-6D716B2D9409}" type="slidenum">
              <a:rPr lang="en-GB" smtClean="0"/>
              <a:t>4</a:t>
            </a:fld>
            <a:endParaRPr lang="en-GB"/>
          </a:p>
        </p:txBody>
      </p:sp>
    </p:spTree>
    <p:extLst>
      <p:ext uri="{BB962C8B-B14F-4D97-AF65-F5344CB8AC3E}">
        <p14:creationId xmlns:p14="http://schemas.microsoft.com/office/powerpoint/2010/main" val="593608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BBBC121-EB19-2142-92BD-7ED7A83146F7}" type="slidenum">
              <a:rPr lang="en-GB" altLang="en-US" smtClean="0"/>
              <a:pPr/>
              <a:t>5</a:t>
            </a:fld>
            <a:endParaRPr lang="en-GB" altLang="en-US"/>
          </a:p>
        </p:txBody>
      </p:sp>
    </p:spTree>
    <p:extLst>
      <p:ext uri="{BB962C8B-B14F-4D97-AF65-F5344CB8AC3E}">
        <p14:creationId xmlns:p14="http://schemas.microsoft.com/office/powerpoint/2010/main" val="3879185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b="0" i="0" u="none" strike="noStrike" dirty="0" err="1">
                <a:solidFill>
                  <a:srgbClr val="333333"/>
                </a:solidFill>
                <a:effectLst/>
                <a:latin typeface="Open Sans"/>
              </a:rPr>
              <a:t>Looking</a:t>
            </a:r>
            <a:r>
              <a:rPr lang="fr-FR" b="0" i="0" u="none" strike="noStrike" dirty="0">
                <a:solidFill>
                  <a:srgbClr val="333333"/>
                </a:solidFill>
                <a:effectLst/>
                <a:latin typeface="Open Sans"/>
              </a:rPr>
              <a:t> </a:t>
            </a:r>
            <a:r>
              <a:rPr lang="fr-FR" b="0" i="0" u="none" strike="noStrike" dirty="0" err="1">
                <a:solidFill>
                  <a:srgbClr val="333333"/>
                </a:solidFill>
                <a:effectLst/>
                <a:latin typeface="Open Sans"/>
              </a:rPr>
              <a:t>ahead</a:t>
            </a:r>
            <a:r>
              <a:rPr lang="fr-FR" b="0" i="0" u="none" strike="noStrike" dirty="0">
                <a:solidFill>
                  <a:srgbClr val="333333"/>
                </a:solidFill>
                <a:effectLst/>
                <a:latin typeface="Open Sans"/>
              </a:rPr>
              <a:t> to 2030, </a:t>
            </a:r>
            <a:r>
              <a:rPr lang="fr-FR" b="0" i="0" u="none" strike="noStrike" dirty="0" err="1">
                <a:solidFill>
                  <a:srgbClr val="333333"/>
                </a:solidFill>
                <a:effectLst/>
                <a:latin typeface="Open Sans"/>
              </a:rPr>
              <a:t>further</a:t>
            </a:r>
            <a:r>
              <a:rPr lang="fr-FR" b="0" i="0" u="none" strike="noStrike" dirty="0">
                <a:solidFill>
                  <a:srgbClr val="333333"/>
                </a:solidFill>
                <a:effectLst/>
                <a:latin typeface="Open Sans"/>
              </a:rPr>
              <a:t> efforts are </a:t>
            </a:r>
            <a:r>
              <a:rPr lang="fr-FR" b="0" i="0" u="none" strike="noStrike" dirty="0" err="1">
                <a:solidFill>
                  <a:srgbClr val="333333"/>
                </a:solidFill>
                <a:effectLst/>
                <a:latin typeface="Open Sans"/>
              </a:rPr>
              <a:t>clearly</a:t>
            </a:r>
            <a:r>
              <a:rPr lang="fr-FR" b="0" i="0" u="none" strike="noStrike" dirty="0">
                <a:solidFill>
                  <a:srgbClr val="333333"/>
                </a:solidFill>
                <a:effectLst/>
                <a:latin typeface="Open Sans"/>
              </a:rPr>
              <a:t> </a:t>
            </a:r>
            <a:r>
              <a:rPr lang="fr-FR" b="0" i="0" u="none" strike="noStrike" dirty="0" err="1">
                <a:solidFill>
                  <a:srgbClr val="333333"/>
                </a:solidFill>
                <a:effectLst/>
                <a:latin typeface="Open Sans"/>
              </a:rPr>
              <a:t>required</a:t>
            </a:r>
            <a:r>
              <a:rPr lang="fr-FR" b="0" i="0" u="none" strike="noStrike" dirty="0">
                <a:solidFill>
                  <a:srgbClr val="333333"/>
                </a:solidFill>
                <a:effectLst/>
                <a:latin typeface="Open Sans"/>
              </a:rPr>
              <a:t> by </a:t>
            </a:r>
            <a:r>
              <a:rPr lang="fr-FR" b="0" i="0" u="none" strike="noStrike" dirty="0" err="1">
                <a:solidFill>
                  <a:srgbClr val="333333"/>
                </a:solidFill>
                <a:effectLst/>
                <a:latin typeface="Open Sans"/>
              </a:rPr>
              <a:t>Member</a:t>
            </a:r>
            <a:r>
              <a:rPr lang="fr-FR" b="0" i="0" u="none" strike="noStrike" dirty="0">
                <a:solidFill>
                  <a:srgbClr val="333333"/>
                </a:solidFill>
                <a:effectLst/>
                <a:latin typeface="Open Sans"/>
              </a:rPr>
              <a:t> States in </a:t>
            </a:r>
            <a:r>
              <a:rPr lang="fr-FR" b="0" i="0" u="none" strike="noStrike" dirty="0" err="1">
                <a:solidFill>
                  <a:srgbClr val="333333"/>
                </a:solidFill>
                <a:effectLst/>
                <a:latin typeface="Open Sans"/>
              </a:rPr>
              <a:t>order</a:t>
            </a:r>
            <a:r>
              <a:rPr lang="fr-FR" b="0" i="0" u="none" strike="noStrike" dirty="0">
                <a:solidFill>
                  <a:srgbClr val="333333"/>
                </a:solidFill>
                <a:effectLst/>
                <a:latin typeface="Open Sans"/>
              </a:rPr>
              <a:t> for </a:t>
            </a:r>
            <a:r>
              <a:rPr lang="fr-FR" b="0" i="0" u="none" strike="noStrike" dirty="0" err="1">
                <a:solidFill>
                  <a:srgbClr val="333333"/>
                </a:solidFill>
                <a:effectLst/>
                <a:latin typeface="Open Sans"/>
              </a:rPr>
              <a:t>them</a:t>
            </a:r>
            <a:r>
              <a:rPr lang="fr-FR" b="0" i="0" u="none" strike="noStrike" dirty="0">
                <a:solidFill>
                  <a:srgbClr val="333333"/>
                </a:solidFill>
                <a:effectLst/>
                <a:latin typeface="Open Sans"/>
              </a:rPr>
              <a:t> to </a:t>
            </a:r>
            <a:r>
              <a:rPr lang="fr-FR" b="0" i="0" u="none" strike="noStrike" dirty="0" err="1">
                <a:solidFill>
                  <a:srgbClr val="333333"/>
                </a:solidFill>
                <a:effectLst/>
                <a:latin typeface="Open Sans"/>
              </a:rPr>
              <a:t>meet</a:t>
            </a:r>
            <a:r>
              <a:rPr lang="fr-FR" b="0" i="0" u="none" strike="noStrike" dirty="0">
                <a:solidFill>
                  <a:srgbClr val="333333"/>
                </a:solidFill>
                <a:effectLst/>
                <a:latin typeface="Open Sans"/>
              </a:rPr>
              <a:t> </a:t>
            </a:r>
            <a:r>
              <a:rPr lang="fr-FR" b="0" i="0" u="none" strike="noStrike" dirty="0" err="1">
                <a:solidFill>
                  <a:srgbClr val="333333"/>
                </a:solidFill>
                <a:effectLst/>
                <a:latin typeface="Open Sans"/>
              </a:rPr>
              <a:t>their</a:t>
            </a:r>
            <a:r>
              <a:rPr lang="fr-FR" b="0" i="0" u="none" strike="noStrike" dirty="0">
                <a:solidFill>
                  <a:srgbClr val="333333"/>
                </a:solidFill>
                <a:effectLst/>
                <a:latin typeface="Open Sans"/>
              </a:rPr>
              <a:t> 2030 </a:t>
            </a:r>
            <a:r>
              <a:rPr lang="fr-FR" b="0" i="0" u="none" strike="noStrike" dirty="0" err="1">
                <a:solidFill>
                  <a:srgbClr val="333333"/>
                </a:solidFill>
                <a:effectLst/>
                <a:latin typeface="Open Sans"/>
              </a:rPr>
              <a:t>emission</a:t>
            </a:r>
            <a:r>
              <a:rPr lang="fr-FR" b="0" i="0" u="none" strike="noStrike" dirty="0">
                <a:solidFill>
                  <a:srgbClr val="333333"/>
                </a:solidFill>
                <a:effectLst/>
                <a:latin typeface="Open Sans"/>
              </a:rPr>
              <a:t> </a:t>
            </a:r>
            <a:r>
              <a:rPr lang="fr-FR" b="0" i="0" u="none" strike="noStrike" dirty="0" err="1">
                <a:solidFill>
                  <a:srgbClr val="333333"/>
                </a:solidFill>
                <a:effectLst/>
                <a:latin typeface="Open Sans"/>
              </a:rPr>
              <a:t>reduction</a:t>
            </a:r>
            <a:r>
              <a:rPr lang="fr-FR" b="0" i="0" u="none" strike="noStrike" dirty="0">
                <a:solidFill>
                  <a:srgbClr val="333333"/>
                </a:solidFill>
                <a:effectLst/>
                <a:latin typeface="Open Sans"/>
              </a:rPr>
              <a:t> </a:t>
            </a:r>
            <a:r>
              <a:rPr lang="fr-FR" b="0" i="0" u="none" strike="noStrike" dirty="0" err="1">
                <a:solidFill>
                  <a:srgbClr val="333333"/>
                </a:solidFill>
                <a:effectLst/>
                <a:latin typeface="Open Sans"/>
              </a:rPr>
              <a:t>commitments</a:t>
            </a:r>
            <a:r>
              <a:rPr lang="fr-FR" b="0" i="0" u="none" strike="noStrike" dirty="0">
                <a:solidFill>
                  <a:srgbClr val="333333"/>
                </a:solidFill>
                <a:effectLst/>
                <a:latin typeface="Open Sans"/>
              </a:rPr>
              <a:t>. </a:t>
            </a:r>
            <a:endParaRPr lang="fr-FR" dirty="0"/>
          </a:p>
          <a:p>
            <a:endParaRPr lang="fr-FR" dirty="0"/>
          </a:p>
        </p:txBody>
      </p:sp>
      <p:sp>
        <p:nvSpPr>
          <p:cNvPr id="4" name="Slide Number Placeholder 3"/>
          <p:cNvSpPr>
            <a:spLocks noGrp="1"/>
          </p:cNvSpPr>
          <p:nvPr>
            <p:ph type="sldNum" sz="quarter" idx="5"/>
          </p:nvPr>
        </p:nvSpPr>
        <p:spPr/>
        <p:txBody>
          <a:bodyPr/>
          <a:lstStyle/>
          <a:p>
            <a:fld id="{6BBBC121-EB19-2142-92BD-7ED7A83146F7}" type="slidenum">
              <a:rPr lang="en-GB" altLang="en-US" smtClean="0"/>
              <a:pPr/>
              <a:t>6</a:t>
            </a:fld>
            <a:endParaRPr lang="en-GB" altLang="en-US"/>
          </a:p>
        </p:txBody>
      </p:sp>
    </p:spTree>
    <p:extLst>
      <p:ext uri="{BB962C8B-B14F-4D97-AF65-F5344CB8AC3E}">
        <p14:creationId xmlns:p14="http://schemas.microsoft.com/office/powerpoint/2010/main" val="3065369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By 2040, CO2 and NOX </a:t>
            </a:r>
            <a:r>
              <a:rPr lang="fr-FR" dirty="0" err="1"/>
              <a:t>emissions</a:t>
            </a:r>
            <a:r>
              <a:rPr lang="fr-FR" dirty="0"/>
              <a:t> are </a:t>
            </a:r>
            <a:r>
              <a:rPr lang="fr-FR" dirty="0" err="1"/>
              <a:t>predicted</a:t>
            </a:r>
            <a:r>
              <a:rPr lang="fr-FR" dirty="0"/>
              <a:t> to </a:t>
            </a:r>
            <a:r>
              <a:rPr lang="fr-FR" dirty="0" err="1"/>
              <a:t>increase</a:t>
            </a:r>
            <a:r>
              <a:rPr lang="fr-FR" dirty="0"/>
              <a:t> by at least 21% and 16% </a:t>
            </a:r>
            <a:r>
              <a:rPr lang="fr-FR" dirty="0" err="1"/>
              <a:t>respectively</a:t>
            </a:r>
            <a:r>
              <a:rPr lang="fr-FR"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b="0" kern="1200" dirty="0">
                <a:solidFill>
                  <a:schemeClr val="tx1"/>
                </a:solidFill>
                <a:effectLst/>
                <a:latin typeface="Arial" charset="0"/>
                <a:ea typeface="+mn-ea"/>
                <a:cs typeface="+mn-cs"/>
              </a:rPr>
              <a:t>The </a:t>
            </a:r>
            <a:r>
              <a:rPr lang="fr-FR" sz="1200" b="0" kern="1200" dirty="0" err="1">
                <a:solidFill>
                  <a:schemeClr val="tx1"/>
                </a:solidFill>
                <a:effectLst/>
                <a:latin typeface="Arial" charset="0"/>
                <a:ea typeface="+mn-ea"/>
                <a:cs typeface="+mn-cs"/>
              </a:rPr>
              <a:t>number</a:t>
            </a:r>
            <a:r>
              <a:rPr lang="fr-FR" sz="1200" b="0" kern="1200" dirty="0">
                <a:solidFill>
                  <a:schemeClr val="tx1"/>
                </a:solidFill>
                <a:effectLst/>
                <a:latin typeface="Arial" charset="0"/>
                <a:ea typeface="+mn-ea"/>
                <a:cs typeface="+mn-cs"/>
              </a:rPr>
              <a:t> of major </a:t>
            </a:r>
            <a:r>
              <a:rPr lang="fr-FR" sz="1200" b="0" kern="1200" dirty="0" err="1">
                <a:solidFill>
                  <a:schemeClr val="tx1"/>
                </a:solidFill>
                <a:effectLst/>
                <a:latin typeface="Arial" charset="0"/>
                <a:ea typeface="+mn-ea"/>
                <a:cs typeface="+mn-cs"/>
              </a:rPr>
              <a:t>airports</a:t>
            </a:r>
            <a:r>
              <a:rPr lang="fr-FR" sz="1200" b="0" kern="1200" dirty="0">
                <a:solidFill>
                  <a:schemeClr val="tx1"/>
                </a:solidFill>
                <a:effectLst/>
                <a:latin typeface="Arial" charset="0"/>
                <a:ea typeface="+mn-ea"/>
                <a:cs typeface="+mn-cs"/>
              </a:rPr>
              <a:t> </a:t>
            </a:r>
            <a:r>
              <a:rPr lang="fr-FR" sz="1200" b="0" kern="1200" dirty="0" err="1">
                <a:solidFill>
                  <a:schemeClr val="tx1"/>
                </a:solidFill>
                <a:effectLst/>
                <a:latin typeface="Arial" charset="0"/>
                <a:ea typeface="+mn-ea"/>
                <a:cs typeface="+mn-cs"/>
              </a:rPr>
              <a:t>that</a:t>
            </a:r>
            <a:r>
              <a:rPr lang="fr-FR" sz="1200" b="0" kern="1200" dirty="0">
                <a:solidFill>
                  <a:schemeClr val="tx1"/>
                </a:solidFill>
                <a:effectLst/>
                <a:latin typeface="Arial" charset="0"/>
                <a:ea typeface="+mn-ea"/>
                <a:cs typeface="+mn-cs"/>
              </a:rPr>
              <a:t> </a:t>
            </a:r>
            <a:r>
              <a:rPr lang="fr-FR" sz="1200" b="0" kern="1200" dirty="0" err="1">
                <a:solidFill>
                  <a:schemeClr val="tx1"/>
                </a:solidFill>
                <a:effectLst/>
                <a:latin typeface="Arial" charset="0"/>
                <a:ea typeface="+mn-ea"/>
                <a:cs typeface="+mn-cs"/>
              </a:rPr>
              <a:t>handle</a:t>
            </a:r>
            <a:r>
              <a:rPr lang="fr-FR" sz="1200" b="0" kern="1200" dirty="0">
                <a:solidFill>
                  <a:schemeClr val="tx1"/>
                </a:solidFill>
                <a:effectLst/>
                <a:latin typeface="Arial" charset="0"/>
                <a:ea typeface="+mn-ea"/>
                <a:cs typeface="+mn-cs"/>
              </a:rPr>
              <a:t> more </a:t>
            </a:r>
            <a:r>
              <a:rPr lang="fr-FR" sz="1200" b="0" kern="1200" dirty="0" err="1">
                <a:solidFill>
                  <a:schemeClr val="tx1"/>
                </a:solidFill>
                <a:effectLst/>
                <a:latin typeface="Arial" charset="0"/>
                <a:ea typeface="+mn-ea"/>
                <a:cs typeface="+mn-cs"/>
              </a:rPr>
              <a:t>than</a:t>
            </a:r>
            <a:r>
              <a:rPr lang="fr-FR" sz="1200" b="0" kern="1200" dirty="0">
                <a:solidFill>
                  <a:schemeClr val="tx1"/>
                </a:solidFill>
                <a:effectLst/>
                <a:latin typeface="Arial" charset="0"/>
                <a:ea typeface="+mn-ea"/>
                <a:cs typeface="+mn-cs"/>
              </a:rPr>
              <a:t> 50,000 </a:t>
            </a:r>
            <a:r>
              <a:rPr lang="fr-FR" sz="1200" b="0" kern="1200" dirty="0" err="1">
                <a:solidFill>
                  <a:schemeClr val="tx1"/>
                </a:solidFill>
                <a:effectLst/>
                <a:latin typeface="Arial" charset="0"/>
                <a:ea typeface="+mn-ea"/>
                <a:cs typeface="+mn-cs"/>
              </a:rPr>
              <a:t>annual</a:t>
            </a:r>
            <a:r>
              <a:rPr lang="fr-FR" sz="1200" b="0" kern="1200" dirty="0">
                <a:solidFill>
                  <a:schemeClr val="tx1"/>
                </a:solidFill>
                <a:effectLst/>
                <a:latin typeface="Arial" charset="0"/>
                <a:ea typeface="+mn-ea"/>
                <a:cs typeface="+mn-cs"/>
              </a:rPr>
              <a:t> </a:t>
            </a:r>
            <a:r>
              <a:rPr lang="fr-FR" sz="1200" b="0" kern="1200" dirty="0" err="1">
                <a:solidFill>
                  <a:schemeClr val="tx1"/>
                </a:solidFill>
                <a:effectLst/>
                <a:latin typeface="Arial" charset="0"/>
                <a:ea typeface="+mn-ea"/>
                <a:cs typeface="+mn-cs"/>
              </a:rPr>
              <a:t>aircraft</a:t>
            </a:r>
            <a:r>
              <a:rPr lang="fr-FR" sz="1200" b="0" kern="1200" dirty="0">
                <a:solidFill>
                  <a:schemeClr val="tx1"/>
                </a:solidFill>
                <a:effectLst/>
                <a:latin typeface="Arial" charset="0"/>
                <a:ea typeface="+mn-ea"/>
                <a:cs typeface="+mn-cs"/>
              </a:rPr>
              <a:t> </a:t>
            </a:r>
            <a:r>
              <a:rPr lang="fr-FR" sz="1200" b="0" kern="1200" dirty="0" err="1">
                <a:solidFill>
                  <a:schemeClr val="tx1"/>
                </a:solidFill>
                <a:effectLst/>
                <a:latin typeface="Arial" charset="0"/>
                <a:ea typeface="+mn-ea"/>
                <a:cs typeface="+mn-cs"/>
              </a:rPr>
              <a:t>movements</a:t>
            </a:r>
            <a:r>
              <a:rPr lang="fr-FR" sz="1200" b="0" kern="1200" dirty="0">
                <a:solidFill>
                  <a:schemeClr val="tx1"/>
                </a:solidFill>
                <a:effectLst/>
                <a:latin typeface="Arial" charset="0"/>
                <a:ea typeface="+mn-ea"/>
                <a:cs typeface="+mn-cs"/>
              </a:rPr>
              <a:t> </a:t>
            </a:r>
            <a:r>
              <a:rPr lang="fr-FR" sz="1200" b="0" kern="1200" dirty="0" err="1">
                <a:solidFill>
                  <a:schemeClr val="tx1"/>
                </a:solidFill>
                <a:effectLst/>
                <a:latin typeface="Arial" charset="0"/>
                <a:ea typeface="+mn-ea"/>
                <a:cs typeface="+mn-cs"/>
              </a:rPr>
              <a:t>is</a:t>
            </a:r>
            <a:r>
              <a:rPr lang="fr-FR" sz="1200" b="0" kern="1200" dirty="0">
                <a:solidFill>
                  <a:schemeClr val="tx1"/>
                </a:solidFill>
                <a:effectLst/>
                <a:latin typeface="Arial" charset="0"/>
                <a:ea typeface="+mn-ea"/>
                <a:cs typeface="+mn-cs"/>
              </a:rPr>
              <a:t> </a:t>
            </a:r>
            <a:r>
              <a:rPr lang="fr-FR" sz="1200" b="0" kern="1200" dirty="0" err="1">
                <a:solidFill>
                  <a:schemeClr val="tx1"/>
                </a:solidFill>
                <a:effectLst/>
                <a:latin typeface="Arial" charset="0"/>
                <a:ea typeface="+mn-ea"/>
                <a:cs typeface="+mn-cs"/>
              </a:rPr>
              <a:t>expected</a:t>
            </a:r>
            <a:r>
              <a:rPr lang="fr-FR" sz="1200" b="0" kern="1200" dirty="0">
                <a:solidFill>
                  <a:schemeClr val="tx1"/>
                </a:solidFill>
                <a:effectLst/>
                <a:latin typeface="Arial" charset="0"/>
                <a:ea typeface="+mn-ea"/>
                <a:cs typeface="+mn-cs"/>
              </a:rPr>
              <a:t> to </a:t>
            </a:r>
            <a:r>
              <a:rPr lang="fr-FR" sz="1200" b="0" kern="1200" dirty="0" err="1">
                <a:solidFill>
                  <a:schemeClr val="tx1"/>
                </a:solidFill>
                <a:effectLst/>
                <a:latin typeface="Arial" charset="0"/>
                <a:ea typeface="+mn-ea"/>
                <a:cs typeface="+mn-cs"/>
              </a:rPr>
              <a:t>increase</a:t>
            </a:r>
            <a:r>
              <a:rPr lang="fr-FR" sz="1200" b="0" kern="1200" dirty="0">
                <a:solidFill>
                  <a:schemeClr val="tx1"/>
                </a:solidFill>
                <a:effectLst/>
                <a:latin typeface="Arial" charset="0"/>
                <a:ea typeface="+mn-ea"/>
                <a:cs typeface="+mn-cs"/>
              </a:rPr>
              <a:t> </a:t>
            </a:r>
            <a:r>
              <a:rPr lang="fr-FR" sz="1200" b="0" kern="1200" dirty="0" err="1">
                <a:solidFill>
                  <a:schemeClr val="tx1"/>
                </a:solidFill>
                <a:effectLst/>
                <a:latin typeface="Arial" charset="0"/>
                <a:ea typeface="+mn-ea"/>
                <a:cs typeface="+mn-cs"/>
              </a:rPr>
              <a:t>from</a:t>
            </a:r>
            <a:r>
              <a:rPr lang="fr-FR" sz="1200" b="0" kern="1200" dirty="0">
                <a:solidFill>
                  <a:schemeClr val="tx1"/>
                </a:solidFill>
                <a:effectLst/>
                <a:latin typeface="Arial" charset="0"/>
                <a:ea typeface="+mn-ea"/>
                <a:cs typeface="+mn-cs"/>
              </a:rPr>
              <a:t> 82 in 2017 to 110 in 2040, and </a:t>
            </a:r>
            <a:r>
              <a:rPr lang="fr-FR" sz="1200" b="0" kern="1200" dirty="0" err="1">
                <a:solidFill>
                  <a:schemeClr val="tx1"/>
                </a:solidFill>
                <a:effectLst/>
                <a:latin typeface="Arial" charset="0"/>
                <a:ea typeface="+mn-ea"/>
                <a:cs typeface="+mn-cs"/>
              </a:rPr>
              <a:t>therefore</a:t>
            </a:r>
            <a:r>
              <a:rPr lang="fr-FR" sz="1200" b="0" kern="1200" dirty="0">
                <a:solidFill>
                  <a:schemeClr val="tx1"/>
                </a:solidFill>
                <a:effectLst/>
                <a:latin typeface="Arial" charset="0"/>
                <a:ea typeface="+mn-ea"/>
                <a:cs typeface="+mn-cs"/>
              </a:rPr>
              <a:t> aviation noise </a:t>
            </a:r>
            <a:r>
              <a:rPr lang="fr-FR" sz="1200" b="0" kern="1200" dirty="0" err="1">
                <a:solidFill>
                  <a:schemeClr val="tx1"/>
                </a:solidFill>
                <a:effectLst/>
                <a:latin typeface="Arial" charset="0"/>
                <a:ea typeface="+mn-ea"/>
                <a:cs typeface="+mn-cs"/>
              </a:rPr>
              <a:t>may</a:t>
            </a:r>
            <a:r>
              <a:rPr lang="fr-FR" sz="1200" b="0" kern="1200" dirty="0">
                <a:solidFill>
                  <a:schemeClr val="tx1"/>
                </a:solidFill>
                <a:effectLst/>
                <a:latin typeface="Arial" charset="0"/>
                <a:ea typeface="+mn-ea"/>
                <a:cs typeface="+mn-cs"/>
              </a:rPr>
              <a:t> </a:t>
            </a:r>
            <a:r>
              <a:rPr lang="fr-FR" sz="1200" b="0" kern="1200" dirty="0" err="1">
                <a:solidFill>
                  <a:schemeClr val="tx1"/>
                </a:solidFill>
                <a:effectLst/>
                <a:latin typeface="Arial" charset="0"/>
                <a:ea typeface="+mn-ea"/>
                <a:cs typeface="+mn-cs"/>
              </a:rPr>
              <a:t>well</a:t>
            </a:r>
            <a:r>
              <a:rPr lang="fr-FR" sz="1200" b="0" kern="1200" dirty="0">
                <a:solidFill>
                  <a:schemeClr val="tx1"/>
                </a:solidFill>
                <a:effectLst/>
                <a:latin typeface="Arial" charset="0"/>
                <a:ea typeface="+mn-ea"/>
                <a:cs typeface="+mn-cs"/>
              </a:rPr>
              <a:t> a </a:t>
            </a:r>
            <a:r>
              <a:rPr lang="fr-FR" sz="1200" b="0" kern="1200" dirty="0" err="1">
                <a:solidFill>
                  <a:schemeClr val="tx1"/>
                </a:solidFill>
                <a:effectLst/>
                <a:latin typeface="Arial" charset="0"/>
                <a:ea typeface="+mn-ea"/>
                <a:cs typeface="+mn-cs"/>
              </a:rPr>
              <a:t>ect</a:t>
            </a:r>
            <a:r>
              <a:rPr lang="fr-FR" sz="1200" b="0" kern="1200" dirty="0">
                <a:solidFill>
                  <a:schemeClr val="tx1"/>
                </a:solidFill>
                <a:effectLst/>
                <a:latin typeface="Arial" charset="0"/>
                <a:ea typeface="+mn-ea"/>
                <a:cs typeface="+mn-cs"/>
              </a:rPr>
              <a:t> new populations.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fr-FR"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fr-FR" sz="120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kern="1200" dirty="0">
                <a:solidFill>
                  <a:schemeClr val="tx1"/>
                </a:solidFill>
                <a:effectLst/>
                <a:latin typeface="Arial" charset="0"/>
                <a:ea typeface="+mn-ea"/>
                <a:cs typeface="+mn-cs"/>
              </a:rPr>
              <a:t>Aviation </a:t>
            </a:r>
            <a:r>
              <a:rPr lang="fr-FR" sz="1200" kern="1200" dirty="0" err="1">
                <a:solidFill>
                  <a:schemeClr val="tx1"/>
                </a:solidFill>
                <a:effectLst/>
                <a:latin typeface="Arial" charset="0"/>
                <a:ea typeface="+mn-ea"/>
                <a:cs typeface="+mn-cs"/>
              </a:rPr>
              <a:t>activities</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emit</a:t>
            </a:r>
            <a:r>
              <a:rPr lang="fr-FR" sz="1200" kern="1200" dirty="0">
                <a:solidFill>
                  <a:schemeClr val="tx1"/>
                </a:solidFill>
                <a:effectLst/>
                <a:latin typeface="Arial" charset="0"/>
                <a:ea typeface="+mn-ea"/>
                <a:cs typeface="+mn-cs"/>
              </a:rPr>
              <a:t> air </a:t>
            </a:r>
            <a:r>
              <a:rPr lang="fr-FR" sz="1200" kern="1200" dirty="0" err="1">
                <a:solidFill>
                  <a:schemeClr val="tx1"/>
                </a:solidFill>
                <a:effectLst/>
                <a:latin typeface="Arial" charset="0"/>
                <a:ea typeface="+mn-ea"/>
                <a:cs typeface="+mn-cs"/>
              </a:rPr>
              <a:t>pollutants</a:t>
            </a:r>
            <a:r>
              <a:rPr lang="fr-FR" sz="1200" kern="1200" dirty="0">
                <a:solidFill>
                  <a:schemeClr val="tx1"/>
                </a:solidFill>
                <a:effectLst/>
                <a:latin typeface="Arial" charset="0"/>
                <a:ea typeface="+mn-ea"/>
                <a:cs typeface="+mn-cs"/>
              </a:rPr>
              <a:t> not </a:t>
            </a:r>
            <a:r>
              <a:rPr lang="fr-FR" sz="1200" kern="1200" dirty="0" err="1">
                <a:solidFill>
                  <a:schemeClr val="tx1"/>
                </a:solidFill>
                <a:effectLst/>
                <a:latin typeface="Arial" charset="0"/>
                <a:ea typeface="+mn-ea"/>
                <a:cs typeface="+mn-cs"/>
              </a:rPr>
              <a:t>only</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during</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taxiing</a:t>
            </a:r>
            <a:r>
              <a:rPr lang="fr-FR" sz="1200" kern="1200" dirty="0">
                <a:solidFill>
                  <a:schemeClr val="tx1"/>
                </a:solidFill>
                <a:effectLst/>
                <a:latin typeface="Arial" charset="0"/>
                <a:ea typeface="+mn-ea"/>
                <a:cs typeface="+mn-cs"/>
              </a:rPr>
              <a:t>, take-off and landing, and </a:t>
            </a:r>
            <a:r>
              <a:rPr lang="fr-FR" sz="1200" kern="1200" dirty="0" err="1">
                <a:solidFill>
                  <a:schemeClr val="tx1"/>
                </a:solidFill>
                <a:effectLst/>
                <a:latin typeface="Arial" charset="0"/>
                <a:ea typeface="+mn-ea"/>
                <a:cs typeface="+mn-cs"/>
              </a:rPr>
              <a:t>cruising</a:t>
            </a:r>
            <a:r>
              <a:rPr lang="fr-FR" sz="1200" kern="1200" dirty="0">
                <a:solidFill>
                  <a:schemeClr val="tx1"/>
                </a:solidFill>
                <a:effectLst/>
                <a:latin typeface="Arial" charset="0"/>
                <a:ea typeface="+mn-ea"/>
                <a:cs typeface="+mn-cs"/>
              </a:rPr>
              <a:t> at altitude but </a:t>
            </a:r>
            <a:r>
              <a:rPr lang="fr-FR" sz="1200" kern="1200" dirty="0" err="1">
                <a:solidFill>
                  <a:schemeClr val="tx1"/>
                </a:solidFill>
                <a:effectLst/>
                <a:latin typeface="Arial" charset="0"/>
                <a:ea typeface="+mn-ea"/>
                <a:cs typeface="+mn-cs"/>
              </a:rPr>
              <a:t>also</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from</a:t>
            </a:r>
            <a:r>
              <a:rPr lang="fr-FR" sz="1200" kern="1200" dirty="0">
                <a:solidFill>
                  <a:schemeClr val="tx1"/>
                </a:solidFill>
                <a:effectLst/>
                <a:latin typeface="Arial" charset="0"/>
                <a:ea typeface="+mn-ea"/>
                <a:cs typeface="+mn-cs"/>
              </a:rPr>
              <a:t> the </a:t>
            </a:r>
            <a:r>
              <a:rPr lang="fr-FR" sz="1200" kern="1200" dirty="0" err="1">
                <a:solidFill>
                  <a:schemeClr val="tx1"/>
                </a:solidFill>
                <a:effectLst/>
                <a:latin typeface="Arial" charset="0"/>
                <a:ea typeface="+mn-ea"/>
                <a:cs typeface="+mn-cs"/>
              </a:rPr>
              <a:t>numerous</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ground</a:t>
            </a:r>
            <a:r>
              <a:rPr lang="fr-FR" sz="1200" kern="1200" dirty="0">
                <a:solidFill>
                  <a:schemeClr val="tx1"/>
                </a:solidFill>
                <a:effectLst/>
                <a:latin typeface="Arial" charset="0"/>
                <a:ea typeface="+mn-ea"/>
                <a:cs typeface="+mn-cs"/>
              </a:rPr>
              <a:t> support services, </a:t>
            </a:r>
            <a:r>
              <a:rPr lang="fr-FR" sz="1200" kern="1200" dirty="0" err="1">
                <a:solidFill>
                  <a:schemeClr val="tx1"/>
                </a:solidFill>
                <a:effectLst/>
                <a:latin typeface="Arial" charset="0"/>
                <a:ea typeface="+mn-ea"/>
                <a:cs typeface="+mn-cs"/>
              </a:rPr>
              <a:t>such</a:t>
            </a:r>
            <a:r>
              <a:rPr lang="fr-FR" sz="1200" kern="1200" dirty="0">
                <a:solidFill>
                  <a:schemeClr val="tx1"/>
                </a:solidFill>
                <a:effectLst/>
                <a:latin typeface="Arial" charset="0"/>
                <a:ea typeface="+mn-ea"/>
                <a:cs typeface="+mn-cs"/>
              </a:rPr>
              <a:t> as </a:t>
            </a:r>
            <a:r>
              <a:rPr lang="fr-FR" sz="1200" kern="1200" dirty="0" err="1">
                <a:solidFill>
                  <a:schemeClr val="tx1"/>
                </a:solidFill>
                <a:effectLst/>
                <a:latin typeface="Arial" charset="0"/>
                <a:ea typeface="+mn-ea"/>
                <a:cs typeface="+mn-cs"/>
              </a:rPr>
              <a:t>airport</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heating</a:t>
            </a:r>
            <a:r>
              <a:rPr lang="fr-FR" sz="1200" kern="1200" dirty="0">
                <a:solidFill>
                  <a:schemeClr val="tx1"/>
                </a:solidFill>
                <a:effectLst/>
                <a:latin typeface="Arial" charset="0"/>
                <a:ea typeface="+mn-ea"/>
                <a:cs typeface="+mn-cs"/>
              </a:rPr>
              <a:t>, and transport to and </a:t>
            </a:r>
            <a:r>
              <a:rPr lang="fr-FR" sz="1200" kern="1200" dirty="0" err="1">
                <a:solidFill>
                  <a:schemeClr val="tx1"/>
                </a:solidFill>
                <a:effectLst/>
                <a:latin typeface="Arial" charset="0"/>
                <a:ea typeface="+mn-ea"/>
                <a:cs typeface="+mn-cs"/>
              </a:rPr>
              <a:t>from</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airports</a:t>
            </a:r>
            <a:r>
              <a:rPr lang="fr-FR" sz="1200" kern="1200" dirty="0">
                <a:solidFill>
                  <a:schemeClr val="tx1"/>
                </a:solidFill>
                <a:effectLst/>
                <a:latin typeface="Arial" charset="0"/>
                <a:ea typeface="+mn-ea"/>
                <a:cs typeface="+mn-cs"/>
              </a:rPr>
              <a:t>. </a:t>
            </a:r>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6BBBC121-EB19-2142-92BD-7ED7A83146F7}" type="slidenum">
              <a:rPr lang="en-GB" altLang="en-US" smtClean="0"/>
              <a:pPr/>
              <a:t>7</a:t>
            </a:fld>
            <a:endParaRPr lang="en-GB" altLang="en-US"/>
          </a:p>
        </p:txBody>
      </p:sp>
    </p:spTree>
    <p:extLst>
      <p:ext uri="{BB962C8B-B14F-4D97-AF65-F5344CB8AC3E}">
        <p14:creationId xmlns:p14="http://schemas.microsoft.com/office/powerpoint/2010/main" val="1756562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kern="1200" dirty="0">
                <a:solidFill>
                  <a:schemeClr val="tx1"/>
                </a:solidFill>
                <a:effectLst/>
                <a:latin typeface="Arial" charset="0"/>
                <a:ea typeface="+mn-ea"/>
                <a:cs typeface="+mn-cs"/>
              </a:rPr>
              <a:t>Aviation </a:t>
            </a:r>
            <a:r>
              <a:rPr lang="fr-FR" sz="1200" kern="1200" dirty="0" err="1">
                <a:solidFill>
                  <a:schemeClr val="tx1"/>
                </a:solidFill>
                <a:effectLst/>
                <a:latin typeface="Arial" charset="0"/>
                <a:ea typeface="+mn-ea"/>
                <a:cs typeface="+mn-cs"/>
              </a:rPr>
              <a:t>activities</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emit</a:t>
            </a:r>
            <a:r>
              <a:rPr lang="fr-FR" sz="1200" kern="1200" dirty="0">
                <a:solidFill>
                  <a:schemeClr val="tx1"/>
                </a:solidFill>
                <a:effectLst/>
                <a:latin typeface="Arial" charset="0"/>
                <a:ea typeface="+mn-ea"/>
                <a:cs typeface="+mn-cs"/>
              </a:rPr>
              <a:t> air </a:t>
            </a:r>
            <a:r>
              <a:rPr lang="fr-FR" sz="1200" kern="1200" dirty="0" err="1">
                <a:solidFill>
                  <a:schemeClr val="tx1"/>
                </a:solidFill>
                <a:effectLst/>
                <a:latin typeface="Arial" charset="0"/>
                <a:ea typeface="+mn-ea"/>
                <a:cs typeface="+mn-cs"/>
              </a:rPr>
              <a:t>pollutants</a:t>
            </a:r>
            <a:r>
              <a:rPr lang="fr-FR" sz="1200" kern="1200" dirty="0">
                <a:solidFill>
                  <a:schemeClr val="tx1"/>
                </a:solidFill>
                <a:effectLst/>
                <a:latin typeface="Arial" charset="0"/>
                <a:ea typeface="+mn-ea"/>
                <a:cs typeface="+mn-cs"/>
              </a:rPr>
              <a:t> not </a:t>
            </a:r>
            <a:r>
              <a:rPr lang="fr-FR" sz="1200" kern="1200" dirty="0" err="1">
                <a:solidFill>
                  <a:schemeClr val="tx1"/>
                </a:solidFill>
                <a:effectLst/>
                <a:latin typeface="Arial" charset="0"/>
                <a:ea typeface="+mn-ea"/>
                <a:cs typeface="+mn-cs"/>
              </a:rPr>
              <a:t>only</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during</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taxiing</a:t>
            </a:r>
            <a:r>
              <a:rPr lang="fr-FR" sz="1200" kern="1200" dirty="0">
                <a:solidFill>
                  <a:schemeClr val="tx1"/>
                </a:solidFill>
                <a:effectLst/>
                <a:latin typeface="Arial" charset="0"/>
                <a:ea typeface="+mn-ea"/>
                <a:cs typeface="+mn-cs"/>
              </a:rPr>
              <a:t>, take-off and landing, and </a:t>
            </a:r>
            <a:r>
              <a:rPr lang="fr-FR" sz="1200" kern="1200" dirty="0" err="1">
                <a:solidFill>
                  <a:schemeClr val="tx1"/>
                </a:solidFill>
                <a:effectLst/>
                <a:latin typeface="Arial" charset="0"/>
                <a:ea typeface="+mn-ea"/>
                <a:cs typeface="+mn-cs"/>
              </a:rPr>
              <a:t>cruising</a:t>
            </a:r>
            <a:r>
              <a:rPr lang="fr-FR" sz="1200" kern="1200" dirty="0">
                <a:solidFill>
                  <a:schemeClr val="tx1"/>
                </a:solidFill>
                <a:effectLst/>
                <a:latin typeface="Arial" charset="0"/>
                <a:ea typeface="+mn-ea"/>
                <a:cs typeface="+mn-cs"/>
              </a:rPr>
              <a:t> at altitude but </a:t>
            </a:r>
            <a:r>
              <a:rPr lang="fr-FR" sz="1200" kern="1200" dirty="0" err="1">
                <a:solidFill>
                  <a:schemeClr val="tx1"/>
                </a:solidFill>
                <a:effectLst/>
                <a:latin typeface="Arial" charset="0"/>
                <a:ea typeface="+mn-ea"/>
                <a:cs typeface="+mn-cs"/>
              </a:rPr>
              <a:t>also</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from</a:t>
            </a:r>
            <a:r>
              <a:rPr lang="fr-FR" sz="1200" kern="1200" dirty="0">
                <a:solidFill>
                  <a:schemeClr val="tx1"/>
                </a:solidFill>
                <a:effectLst/>
                <a:latin typeface="Arial" charset="0"/>
                <a:ea typeface="+mn-ea"/>
                <a:cs typeface="+mn-cs"/>
              </a:rPr>
              <a:t> the </a:t>
            </a:r>
            <a:r>
              <a:rPr lang="fr-FR" sz="1200" kern="1200" dirty="0" err="1">
                <a:solidFill>
                  <a:schemeClr val="tx1"/>
                </a:solidFill>
                <a:effectLst/>
                <a:latin typeface="Arial" charset="0"/>
                <a:ea typeface="+mn-ea"/>
                <a:cs typeface="+mn-cs"/>
              </a:rPr>
              <a:t>numerous</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ground</a:t>
            </a:r>
            <a:r>
              <a:rPr lang="fr-FR" sz="1200" kern="1200" dirty="0">
                <a:solidFill>
                  <a:schemeClr val="tx1"/>
                </a:solidFill>
                <a:effectLst/>
                <a:latin typeface="Arial" charset="0"/>
                <a:ea typeface="+mn-ea"/>
                <a:cs typeface="+mn-cs"/>
              </a:rPr>
              <a:t> support services, </a:t>
            </a:r>
            <a:r>
              <a:rPr lang="fr-FR" sz="1200" kern="1200" dirty="0" err="1">
                <a:solidFill>
                  <a:schemeClr val="tx1"/>
                </a:solidFill>
                <a:effectLst/>
                <a:latin typeface="Arial" charset="0"/>
                <a:ea typeface="+mn-ea"/>
                <a:cs typeface="+mn-cs"/>
              </a:rPr>
              <a:t>such</a:t>
            </a:r>
            <a:r>
              <a:rPr lang="fr-FR" sz="1200" kern="1200" dirty="0">
                <a:solidFill>
                  <a:schemeClr val="tx1"/>
                </a:solidFill>
                <a:effectLst/>
                <a:latin typeface="Arial" charset="0"/>
                <a:ea typeface="+mn-ea"/>
                <a:cs typeface="+mn-cs"/>
              </a:rPr>
              <a:t> as </a:t>
            </a:r>
            <a:r>
              <a:rPr lang="fr-FR" sz="1200" kern="1200" dirty="0" err="1">
                <a:solidFill>
                  <a:schemeClr val="tx1"/>
                </a:solidFill>
                <a:effectLst/>
                <a:latin typeface="Arial" charset="0"/>
                <a:ea typeface="+mn-ea"/>
                <a:cs typeface="+mn-cs"/>
              </a:rPr>
              <a:t>airport</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heating</a:t>
            </a:r>
            <a:r>
              <a:rPr lang="fr-FR" sz="1200" kern="1200" dirty="0">
                <a:solidFill>
                  <a:schemeClr val="tx1"/>
                </a:solidFill>
                <a:effectLst/>
                <a:latin typeface="Arial" charset="0"/>
                <a:ea typeface="+mn-ea"/>
                <a:cs typeface="+mn-cs"/>
              </a:rPr>
              <a:t>, and transport to and </a:t>
            </a:r>
            <a:r>
              <a:rPr lang="fr-FR" sz="1200" kern="1200" dirty="0" err="1">
                <a:solidFill>
                  <a:schemeClr val="tx1"/>
                </a:solidFill>
                <a:effectLst/>
                <a:latin typeface="Arial" charset="0"/>
                <a:ea typeface="+mn-ea"/>
                <a:cs typeface="+mn-cs"/>
              </a:rPr>
              <a:t>from</a:t>
            </a:r>
            <a:r>
              <a:rPr lang="fr-FR" sz="1200" kern="1200" dirty="0">
                <a:solidFill>
                  <a:schemeClr val="tx1"/>
                </a:solidFill>
                <a:effectLst/>
                <a:latin typeface="Arial" charset="0"/>
                <a:ea typeface="+mn-ea"/>
                <a:cs typeface="+mn-cs"/>
              </a:rPr>
              <a:t> </a:t>
            </a:r>
            <a:r>
              <a:rPr lang="fr-FR" sz="1200" kern="1200" dirty="0" err="1">
                <a:solidFill>
                  <a:schemeClr val="tx1"/>
                </a:solidFill>
                <a:effectLst/>
                <a:latin typeface="Arial" charset="0"/>
                <a:ea typeface="+mn-ea"/>
                <a:cs typeface="+mn-cs"/>
              </a:rPr>
              <a:t>airports</a:t>
            </a:r>
            <a:r>
              <a:rPr lang="fr-FR" sz="1200" kern="1200" dirty="0">
                <a:solidFill>
                  <a:schemeClr val="tx1"/>
                </a:solidFill>
                <a:effectLst/>
                <a:latin typeface="Arial" charset="0"/>
                <a:ea typeface="+mn-ea"/>
                <a:cs typeface="+mn-cs"/>
              </a:rPr>
              <a:t>. </a:t>
            </a:r>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6BBBC121-EB19-2142-92BD-7ED7A83146F7}" type="slidenum">
              <a:rPr lang="en-GB" altLang="en-US" smtClean="0"/>
              <a:pPr/>
              <a:t>8</a:t>
            </a:fld>
            <a:endParaRPr lang="en-GB" altLang="en-US"/>
          </a:p>
        </p:txBody>
      </p:sp>
    </p:spTree>
    <p:extLst>
      <p:ext uri="{BB962C8B-B14F-4D97-AF65-F5344CB8AC3E}">
        <p14:creationId xmlns:p14="http://schemas.microsoft.com/office/powerpoint/2010/main" val="879666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err="1">
                <a:latin typeface="Arial Rounded MT Bold" panose="020F0704030504030204" pitchFamily="34" charset="77"/>
              </a:rPr>
              <a:t>Schematic</a:t>
            </a:r>
            <a:r>
              <a:rPr lang="fr-FR" sz="1200" dirty="0">
                <a:latin typeface="Arial Rounded MT Bold" panose="020F0704030504030204" pitchFamily="34" charset="77"/>
              </a:rPr>
              <a:t> </a:t>
            </a:r>
            <a:r>
              <a:rPr lang="fr-FR" sz="1200" dirty="0" err="1">
                <a:latin typeface="Arial Rounded MT Bold" panose="020F0704030504030204" pitchFamily="34" charset="77"/>
              </a:rPr>
              <a:t>presentation</a:t>
            </a:r>
            <a:r>
              <a:rPr lang="fr-FR" sz="1200" dirty="0">
                <a:latin typeface="Arial Rounded MT Bold" panose="020F0704030504030204" pitchFamily="34" charset="77"/>
              </a:rPr>
              <a:t> of </a:t>
            </a:r>
            <a:r>
              <a:rPr lang="fr-FR" sz="1200" dirty="0" err="1">
                <a:latin typeface="Arial Rounded MT Bold" panose="020F0704030504030204" pitchFamily="34" charset="77"/>
              </a:rPr>
              <a:t>emissions</a:t>
            </a:r>
            <a:r>
              <a:rPr lang="fr-FR" sz="1200" dirty="0">
                <a:latin typeface="Arial Rounded MT Bold" panose="020F0704030504030204" pitchFamily="34" charset="77"/>
              </a:rPr>
              <a:t>, </a:t>
            </a:r>
            <a:r>
              <a:rPr lang="fr-FR" sz="1200" dirty="0" err="1">
                <a:latin typeface="Arial Rounded MT Bold" panose="020F0704030504030204" pitchFamily="34" charset="77"/>
              </a:rPr>
              <a:t>dispension</a:t>
            </a:r>
            <a:r>
              <a:rPr lang="fr-FR" sz="1200" dirty="0">
                <a:latin typeface="Arial Rounded MT Bold" panose="020F0704030504030204" pitchFamily="34" charset="77"/>
              </a:rPr>
              <a:t>, concentrations and impacts </a:t>
            </a:r>
            <a:r>
              <a:rPr lang="fr-FR" sz="1200" dirty="0" err="1">
                <a:latin typeface="Arial Rounded MT Bold" panose="020F0704030504030204" pitchFamily="34" charset="77"/>
              </a:rPr>
              <a:t>with</a:t>
            </a:r>
            <a:r>
              <a:rPr lang="fr-FR" sz="1200" dirty="0">
                <a:latin typeface="Arial Rounded MT Bold" panose="020F0704030504030204" pitchFamily="34" charset="77"/>
              </a:rPr>
              <a:t> </a:t>
            </a:r>
            <a:r>
              <a:rPr lang="fr-FR" sz="1200" dirty="0" err="1">
                <a:latin typeface="Arial Rounded MT Bold" panose="020F0704030504030204" pitchFamily="34" charset="77"/>
              </a:rPr>
              <a:t>their</a:t>
            </a:r>
            <a:r>
              <a:rPr lang="fr-FR" sz="1200" dirty="0">
                <a:latin typeface="Arial Rounded MT Bold" panose="020F0704030504030204" pitchFamily="34" charset="77"/>
              </a:rPr>
              <a:t> interaction at </a:t>
            </a:r>
            <a:r>
              <a:rPr lang="fr-FR" sz="1200" dirty="0" err="1">
                <a:latin typeface="Arial Rounded MT Bold" panose="020F0704030504030204" pitchFamily="34" charset="77"/>
              </a:rPr>
              <a:t>airport</a:t>
            </a:r>
            <a:r>
              <a:rPr lang="fr-FR" sz="1200" dirty="0">
                <a:latin typeface="Arial Rounded MT Bold" panose="020F0704030504030204" pitchFamily="34" charset="77"/>
              </a:rPr>
              <a:t> </a:t>
            </a:r>
            <a:r>
              <a:rPr lang="fr-FR" sz="1200" dirty="0" err="1">
                <a:latin typeface="Arial Rounded MT Bold" panose="020F0704030504030204" pitchFamily="34" charset="77"/>
              </a:rPr>
              <a:t>level</a:t>
            </a:r>
            <a:r>
              <a:rPr lang="fr-FR" sz="1200" dirty="0">
                <a:latin typeface="Arial Rounded MT Bold" panose="020F0704030504030204" pitchFamily="34" charset="77"/>
              </a:rPr>
              <a:t>. </a:t>
            </a:r>
          </a:p>
        </p:txBody>
      </p:sp>
      <p:sp>
        <p:nvSpPr>
          <p:cNvPr id="4" name="Slide Number Placeholder 3"/>
          <p:cNvSpPr>
            <a:spLocks noGrp="1"/>
          </p:cNvSpPr>
          <p:nvPr>
            <p:ph type="sldNum" sz="quarter" idx="5"/>
          </p:nvPr>
        </p:nvSpPr>
        <p:spPr/>
        <p:txBody>
          <a:bodyPr/>
          <a:lstStyle/>
          <a:p>
            <a:fld id="{6BBBC121-EB19-2142-92BD-7ED7A83146F7}" type="slidenum">
              <a:rPr lang="en-GB" altLang="en-US" smtClean="0"/>
              <a:pPr/>
              <a:t>9</a:t>
            </a:fld>
            <a:endParaRPr lang="en-GB" altLang="en-US"/>
          </a:p>
        </p:txBody>
      </p:sp>
    </p:spTree>
    <p:extLst>
      <p:ext uri="{BB962C8B-B14F-4D97-AF65-F5344CB8AC3E}">
        <p14:creationId xmlns:p14="http://schemas.microsoft.com/office/powerpoint/2010/main" val="2846905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80489" y="3886200"/>
            <a:ext cx="6311900" cy="1752600"/>
          </a:xfrm>
        </p:spPr>
        <p:txBody>
          <a:bodyPr/>
          <a:lstStyle>
            <a:lvl1pPr marL="0" indent="0" algn="l">
              <a:buNone/>
              <a:defRPr b="0" i="0">
                <a:solidFill>
                  <a:schemeClr val="bg1"/>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1" name="Title 10"/>
          <p:cNvSpPr>
            <a:spLocks noGrp="1"/>
          </p:cNvSpPr>
          <p:nvPr>
            <p:ph type="title"/>
          </p:nvPr>
        </p:nvSpPr>
        <p:spPr>
          <a:xfrm>
            <a:off x="1080489" y="2713038"/>
            <a:ext cx="6311900" cy="1143000"/>
          </a:xfrm>
        </p:spPr>
        <p:txBody>
          <a:bodyPr/>
          <a:lstStyle>
            <a:lvl1pPr>
              <a:defRPr b="1" i="0">
                <a:solidFill>
                  <a:schemeClr val="bg1"/>
                </a:solidFill>
                <a:latin typeface="Calibri"/>
                <a:cs typeface="Calibri"/>
              </a:defRPr>
            </a:lvl1pPr>
          </a:lstStyle>
          <a:p>
            <a:r>
              <a:rPr lang="en-US"/>
              <a:t>Click to edit Master title style</a:t>
            </a:r>
          </a:p>
        </p:txBody>
      </p:sp>
    </p:spTree>
    <p:extLst>
      <p:ext uri="{BB962C8B-B14F-4D97-AF65-F5344CB8AC3E}">
        <p14:creationId xmlns:p14="http://schemas.microsoft.com/office/powerpoint/2010/main" val="1839876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399"/>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en-US" dirty="0"/>
              <a:t>SESAR2020 Performance Framework Introduction Session</a:t>
            </a:r>
          </a:p>
        </p:txBody>
      </p:sp>
      <p:sp>
        <p:nvSpPr>
          <p:cNvPr id="5" name="Slide Number Placeholder 4"/>
          <p:cNvSpPr>
            <a:spLocks noGrp="1"/>
          </p:cNvSpPr>
          <p:nvPr>
            <p:ph type="sldNum" sz="quarter" idx="11"/>
          </p:nvPr>
        </p:nvSpPr>
        <p:spPr/>
        <p:txBody>
          <a:bodyPr/>
          <a:lstStyle/>
          <a:p>
            <a:fld id="{707FE137-0C1A-4C05-8B34-1D89C94DB814}" type="slidenum">
              <a:rPr lang="en-GB" smtClean="0"/>
              <a:pPr/>
              <a:t>‹#›</a:t>
            </a:fld>
            <a:endParaRPr lang="en-GB" dirty="0"/>
          </a:p>
        </p:txBody>
      </p:sp>
    </p:spTree>
    <p:extLst>
      <p:ext uri="{BB962C8B-B14F-4D97-AF65-F5344CB8AC3E}">
        <p14:creationId xmlns:p14="http://schemas.microsoft.com/office/powerpoint/2010/main" val="1057710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Calibri"/>
                <a:cs typeface="Calibri"/>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en-US" dirty="0"/>
              <a:t>SESAR2020 Performance Framework Introduction Session</a:t>
            </a:r>
          </a:p>
        </p:txBody>
      </p:sp>
      <p:sp>
        <p:nvSpPr>
          <p:cNvPr id="5" name="Slide Number Placeholder 4"/>
          <p:cNvSpPr>
            <a:spLocks noGrp="1"/>
          </p:cNvSpPr>
          <p:nvPr>
            <p:ph type="sldNum" sz="quarter" idx="11"/>
          </p:nvPr>
        </p:nvSpPr>
        <p:spPr/>
        <p:txBody>
          <a:bodyPr/>
          <a:lstStyle/>
          <a:p>
            <a:fld id="{707FE137-0C1A-4C05-8B34-1D89C94DB814}" type="slidenum">
              <a:rPr lang="en-GB" smtClean="0"/>
              <a:pPr/>
              <a:t>‹#›</a:t>
            </a:fld>
            <a:endParaRPr lang="en-GB" dirty="0"/>
          </a:p>
        </p:txBody>
      </p:sp>
    </p:spTree>
    <p:extLst>
      <p:ext uri="{BB962C8B-B14F-4D97-AF65-F5344CB8AC3E}">
        <p14:creationId xmlns:p14="http://schemas.microsoft.com/office/powerpoint/2010/main" val="155234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722313" y="1433029"/>
            <a:ext cx="7772400" cy="1500187"/>
          </a:xfrm>
        </p:spPr>
        <p:txBody>
          <a:bodyPr anchor="b"/>
          <a:lstStyle>
            <a:lvl1pPr marL="0" indent="0">
              <a:buNone/>
              <a:defRPr sz="2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a:t>Title of the presentation</a:t>
            </a:r>
          </a:p>
        </p:txBody>
      </p:sp>
      <p:sp>
        <p:nvSpPr>
          <p:cNvPr id="13" name="Text Placeholder 2"/>
          <p:cNvSpPr>
            <a:spLocks noGrp="1"/>
          </p:cNvSpPr>
          <p:nvPr>
            <p:ph type="body" idx="10" hasCustomPrompt="1"/>
          </p:nvPr>
        </p:nvSpPr>
        <p:spPr>
          <a:xfrm>
            <a:off x="722313" y="3063148"/>
            <a:ext cx="7772400" cy="1500187"/>
          </a:xfrm>
        </p:spPr>
        <p:txBody>
          <a:bodyPr anchor="b">
            <a:normAutofit/>
          </a:bodyPr>
          <a:lstStyle>
            <a:lvl1pPr marL="0" indent="0">
              <a:buNone/>
              <a:defRPr sz="4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a:t>Thank you very much </a:t>
            </a:r>
            <a:br>
              <a:rPr lang="fr-CH"/>
            </a:br>
            <a:r>
              <a:rPr lang="fr-CH"/>
              <a:t>for your attention!</a:t>
            </a:r>
          </a:p>
        </p:txBody>
      </p:sp>
      <p:cxnSp>
        <p:nvCxnSpPr>
          <p:cNvPr id="16" name="Straight Connector 15"/>
          <p:cNvCxnSpPr/>
          <p:nvPr userDrawn="1"/>
        </p:nvCxnSpPr>
        <p:spPr>
          <a:xfrm>
            <a:off x="722313" y="3063148"/>
            <a:ext cx="77724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userDrawn="1"/>
        </p:nvSpPr>
        <p:spPr>
          <a:xfrm>
            <a:off x="1472617" y="4715735"/>
            <a:ext cx="2841272" cy="415498"/>
          </a:xfrm>
          <a:prstGeom prst="rect">
            <a:avLst/>
          </a:prstGeom>
          <a:noFill/>
        </p:spPr>
        <p:txBody>
          <a:bodyPr wrap="square" rtlCol="0">
            <a:spAutoFit/>
          </a:bodyPr>
          <a:lstStyle/>
          <a:p>
            <a:r>
              <a:rPr lang="en-US" sz="700">
                <a:solidFill>
                  <a:schemeClr val="bg1"/>
                </a:solidFill>
              </a:rPr>
              <a:t>This project has received funding from the SESAR Joint Undertaking under the European Union’s Horizon 2020 research and innovation programme under grant agreement No [number]</a:t>
            </a:r>
          </a:p>
        </p:txBody>
      </p:sp>
      <p:pic>
        <p:nvPicPr>
          <p:cNvPr id="1027" name="Picture 3" descr="EU logo low re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78400" y="4715735"/>
            <a:ext cx="571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2273301" y="6342577"/>
            <a:ext cx="6870700" cy="406265"/>
          </a:xfrm>
          <a:prstGeom prst="rect">
            <a:avLst/>
          </a:prstGeom>
          <a:noFill/>
        </p:spPr>
        <p:txBody>
          <a:bodyPr wrap="square" rtlCol="0">
            <a:spAutoFit/>
          </a:bodyPr>
          <a:lstStyle/>
          <a:p>
            <a:r>
              <a:rPr lang="en-GB" sz="900" dirty="0"/>
              <a:t>The opinions expressed herein reflect the author’s view only. </a:t>
            </a:r>
          </a:p>
          <a:p>
            <a:r>
              <a:rPr lang="en-GB" sz="900" dirty="0"/>
              <a:t>Under no circumstances shall the SESAR Joint Undertaking be responsible for any use that may be made of the information contained herein.</a:t>
            </a:r>
          </a:p>
        </p:txBody>
      </p:sp>
    </p:spTree>
    <p:extLst>
      <p:ext uri="{BB962C8B-B14F-4D97-AF65-F5344CB8AC3E}">
        <p14:creationId xmlns:p14="http://schemas.microsoft.com/office/powerpoint/2010/main" val="3683235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en-US" dirty="0"/>
              <a:t>SESAR2020 Performance Framework Introduction Session</a:t>
            </a:r>
          </a:p>
        </p:txBody>
      </p:sp>
      <p:sp>
        <p:nvSpPr>
          <p:cNvPr id="6" name="Slide Number Placeholder 5"/>
          <p:cNvSpPr>
            <a:spLocks noGrp="1"/>
          </p:cNvSpPr>
          <p:nvPr>
            <p:ph type="sldNum" sz="quarter" idx="11"/>
          </p:nvPr>
        </p:nvSpPr>
        <p:spPr/>
        <p:txBody>
          <a:bodyPr/>
          <a:lstStyle/>
          <a:p>
            <a:fld id="{707FE137-0C1A-4C05-8B34-1D89C94DB814}" type="slidenum">
              <a:rPr lang="en-GB" smtClean="0"/>
              <a:pPr/>
              <a:t>‹#›</a:t>
            </a:fld>
            <a:endParaRPr lang="en-GB" dirty="0"/>
          </a:p>
        </p:txBody>
      </p:sp>
    </p:spTree>
    <p:extLst>
      <p:ext uri="{BB962C8B-B14F-4D97-AF65-F5344CB8AC3E}">
        <p14:creationId xmlns:p14="http://schemas.microsoft.com/office/powerpoint/2010/main" val="18052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p>
            <a:r>
              <a:rPr lang="en-US" dirty="0"/>
              <a:t>SESAR2020 Performance Framework Introduction Session</a:t>
            </a:r>
          </a:p>
        </p:txBody>
      </p:sp>
      <p:sp>
        <p:nvSpPr>
          <p:cNvPr id="8" name="Slide Number Placeholder 7"/>
          <p:cNvSpPr>
            <a:spLocks noGrp="1"/>
          </p:cNvSpPr>
          <p:nvPr>
            <p:ph type="sldNum" sz="quarter" idx="11"/>
          </p:nvPr>
        </p:nvSpPr>
        <p:spPr/>
        <p:txBody>
          <a:bodyPr/>
          <a:lstStyle/>
          <a:p>
            <a:fld id="{707FE137-0C1A-4C05-8B34-1D89C94DB814}" type="slidenum">
              <a:rPr lang="en-GB" smtClean="0"/>
              <a:pPr/>
              <a:t>‹#›</a:t>
            </a:fld>
            <a:endParaRPr lang="en-GB" dirty="0"/>
          </a:p>
        </p:txBody>
      </p:sp>
    </p:spTree>
    <p:extLst>
      <p:ext uri="{BB962C8B-B14F-4D97-AF65-F5344CB8AC3E}">
        <p14:creationId xmlns:p14="http://schemas.microsoft.com/office/powerpoint/2010/main" val="361002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SESAR2020 Performance Framework Introduction Session</a:t>
            </a:r>
          </a:p>
        </p:txBody>
      </p:sp>
      <p:sp>
        <p:nvSpPr>
          <p:cNvPr id="4" name="Slide Number Placeholder 3"/>
          <p:cNvSpPr>
            <a:spLocks noGrp="1"/>
          </p:cNvSpPr>
          <p:nvPr>
            <p:ph type="sldNum" sz="quarter" idx="11"/>
          </p:nvPr>
        </p:nvSpPr>
        <p:spPr/>
        <p:txBody>
          <a:bodyPr/>
          <a:lstStyle/>
          <a:p>
            <a:fld id="{707FE137-0C1A-4C05-8B34-1D89C94DB814}" type="slidenum">
              <a:rPr lang="en-GB" smtClean="0"/>
              <a:pPr/>
              <a:t>‹#›</a:t>
            </a:fld>
            <a:endParaRPr lang="en-GB" dirty="0"/>
          </a:p>
        </p:txBody>
      </p:sp>
    </p:spTree>
    <p:extLst>
      <p:ext uri="{BB962C8B-B14F-4D97-AF65-F5344CB8AC3E}">
        <p14:creationId xmlns:p14="http://schemas.microsoft.com/office/powerpoint/2010/main" val="148353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sz="1000"/>
            </a:lvl1pPr>
          </a:lstStyle>
          <a:p>
            <a:r>
              <a:rPr lang="en-US" dirty="0"/>
              <a:t>SESAR2020 Performance Framework Introduction Session</a:t>
            </a:r>
          </a:p>
        </p:txBody>
      </p:sp>
      <p:sp>
        <p:nvSpPr>
          <p:cNvPr id="3" name="Slide Number Placeholder 2"/>
          <p:cNvSpPr>
            <a:spLocks noGrp="1"/>
          </p:cNvSpPr>
          <p:nvPr>
            <p:ph type="sldNum" sz="quarter" idx="11"/>
          </p:nvPr>
        </p:nvSpPr>
        <p:spPr/>
        <p:txBody>
          <a:bodyPr/>
          <a:lstStyle/>
          <a:p>
            <a:fld id="{707FE137-0C1A-4C05-8B34-1D89C94DB814}" type="slidenum">
              <a:rPr lang="en-GB" smtClean="0"/>
              <a:pPr/>
              <a:t>‹#›</a:t>
            </a:fld>
            <a:endParaRPr lang="en-GB" dirty="0"/>
          </a:p>
        </p:txBody>
      </p:sp>
    </p:spTree>
    <p:extLst>
      <p:ext uri="{BB962C8B-B14F-4D97-AF65-F5344CB8AC3E}">
        <p14:creationId xmlns:p14="http://schemas.microsoft.com/office/powerpoint/2010/main" val="3854407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SESAR2020 Performance Framework Introduction Session</a:t>
            </a:r>
          </a:p>
        </p:txBody>
      </p:sp>
      <p:sp>
        <p:nvSpPr>
          <p:cNvPr id="6" name="Slide Number Placeholder 5"/>
          <p:cNvSpPr>
            <a:spLocks noGrp="1"/>
          </p:cNvSpPr>
          <p:nvPr>
            <p:ph type="sldNum" sz="quarter" idx="11"/>
          </p:nvPr>
        </p:nvSpPr>
        <p:spPr/>
        <p:txBody>
          <a:bodyPr/>
          <a:lstStyle/>
          <a:p>
            <a:fld id="{707FE137-0C1A-4C05-8B34-1D89C94DB814}" type="slidenum">
              <a:rPr lang="en-GB" smtClean="0"/>
              <a:pPr/>
              <a:t>‹#›</a:t>
            </a:fld>
            <a:endParaRPr lang="en-GB" dirty="0"/>
          </a:p>
        </p:txBody>
      </p:sp>
    </p:spTree>
    <p:extLst>
      <p:ext uri="{BB962C8B-B14F-4D97-AF65-F5344CB8AC3E}">
        <p14:creationId xmlns:p14="http://schemas.microsoft.com/office/powerpoint/2010/main" val="660372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1" y="287338"/>
            <a:ext cx="6629400" cy="11430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7362967" cy="4525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p>
            <a:r>
              <a:rPr lang="en-US" dirty="0"/>
              <a:t>SESAR2020 Performance Framework Introduction Session</a:t>
            </a:r>
          </a:p>
        </p:txBody>
      </p:sp>
      <p:sp>
        <p:nvSpPr>
          <p:cNvPr id="5" name="Slide Number Placeholder 4"/>
          <p:cNvSpPr>
            <a:spLocks noGrp="1"/>
          </p:cNvSpPr>
          <p:nvPr>
            <p:ph type="sldNum" sz="quarter" idx="11"/>
          </p:nvPr>
        </p:nvSpPr>
        <p:spPr/>
        <p:txBody>
          <a:bodyPr/>
          <a:lstStyle/>
          <a:p>
            <a:fld id="{707FE137-0C1A-4C05-8B34-1D89C94DB814}" type="slidenum">
              <a:rPr lang="en-GB" smtClean="0"/>
              <a:pPr/>
              <a:t>‹#›</a:t>
            </a:fld>
            <a:endParaRPr lang="en-GB" dirty="0"/>
          </a:p>
        </p:txBody>
      </p:sp>
    </p:spTree>
    <p:extLst>
      <p:ext uri="{BB962C8B-B14F-4D97-AF65-F5344CB8AC3E}">
        <p14:creationId xmlns:p14="http://schemas.microsoft.com/office/powerpoint/2010/main" val="2598137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7338"/>
            <a:ext cx="6653213" cy="1143000"/>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457200" y="1600200"/>
            <a:ext cx="7594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logosesarju-pos.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01668" y="287338"/>
            <a:ext cx="1153136" cy="612000"/>
          </a:xfrm>
          <a:prstGeom prst="rect">
            <a:avLst/>
          </a:prstGeom>
        </p:spPr>
      </p:pic>
      <p:sp>
        <p:nvSpPr>
          <p:cNvPr id="8" name="Rectangle 7"/>
          <p:cNvSpPr/>
          <p:nvPr/>
        </p:nvSpPr>
        <p:spPr>
          <a:xfrm>
            <a:off x="0" y="6536627"/>
            <a:ext cx="9144000" cy="32137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2"/>
              </a:solidFill>
            </a:endParaRPr>
          </a:p>
        </p:txBody>
      </p:sp>
      <p:sp>
        <p:nvSpPr>
          <p:cNvPr id="5" name="Footer Placeholder 4"/>
          <p:cNvSpPr>
            <a:spLocks noGrp="1"/>
          </p:cNvSpPr>
          <p:nvPr>
            <p:ph type="ftr" sz="quarter" idx="3"/>
          </p:nvPr>
        </p:nvSpPr>
        <p:spPr>
          <a:xfrm>
            <a:off x="457201" y="6556407"/>
            <a:ext cx="3896435" cy="252000"/>
          </a:xfrm>
          <a:prstGeom prst="rect">
            <a:avLst/>
          </a:prstGeom>
        </p:spPr>
        <p:txBody>
          <a:bodyPr vert="horz" lIns="91440" tIns="45720" rIns="91440" bIns="45720" rtlCol="0" anchor="ctr"/>
          <a:lstStyle>
            <a:lvl1pPr algn="l">
              <a:defRPr sz="1000">
                <a:solidFill>
                  <a:schemeClr val="bg1"/>
                </a:solidFill>
              </a:defRPr>
            </a:lvl1pPr>
          </a:lstStyle>
          <a:p>
            <a:r>
              <a:rPr lang="en-US" dirty="0"/>
              <a:t>SESAR2020 Performance Framework Introduction Session</a:t>
            </a:r>
          </a:p>
        </p:txBody>
      </p:sp>
      <p:sp>
        <p:nvSpPr>
          <p:cNvPr id="6" name="Slide Number Placeholder 5"/>
          <p:cNvSpPr>
            <a:spLocks noGrp="1"/>
          </p:cNvSpPr>
          <p:nvPr>
            <p:ph type="sldNum" sz="quarter" idx="4"/>
          </p:nvPr>
        </p:nvSpPr>
        <p:spPr>
          <a:xfrm>
            <a:off x="6512256" y="6556407"/>
            <a:ext cx="2133600" cy="252000"/>
          </a:xfrm>
          <a:prstGeom prst="rect">
            <a:avLst/>
          </a:prstGeom>
        </p:spPr>
        <p:txBody>
          <a:bodyPr vert="horz" lIns="91440" tIns="45720" rIns="91440" bIns="45720" rtlCol="0" anchor="ctr"/>
          <a:lstStyle>
            <a:lvl1pPr algn="r">
              <a:defRPr sz="1000">
                <a:solidFill>
                  <a:schemeClr val="bg1"/>
                </a:solidFill>
              </a:defRPr>
            </a:lvl1pPr>
          </a:lstStyle>
          <a:p>
            <a:fld id="{707FE137-0C1A-4C05-8B34-1D89C94DB814}" type="slidenum">
              <a:rPr lang="en-GB" smtClean="0"/>
              <a:pPr/>
              <a:t>‹#›</a:t>
            </a:fld>
            <a:endParaRPr lang="en-GB" dirty="0"/>
          </a:p>
        </p:txBody>
      </p:sp>
      <p:pic>
        <p:nvPicPr>
          <p:cNvPr id="7" name="Imagen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714837" y="455193"/>
            <a:ext cx="1069996" cy="385170"/>
          </a:xfrm>
          <a:prstGeom prst="rect">
            <a:avLst/>
          </a:prstGeom>
        </p:spPr>
      </p:pic>
    </p:spTree>
    <p:extLst>
      <p:ext uri="{BB962C8B-B14F-4D97-AF65-F5344CB8AC3E}">
        <p14:creationId xmlns:p14="http://schemas.microsoft.com/office/powerpoint/2010/main" val="2867382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Lst>
  <p:hf sldNum="0" hdr="0" dt="0"/>
  <p:txStyles>
    <p:titleStyle>
      <a:lvl1pPr algn="l" defTabSz="457200" rtl="0" eaLnBrk="1" latinLnBrk="0" hangingPunct="1">
        <a:spcBef>
          <a:spcPct val="0"/>
        </a:spcBef>
        <a:buNone/>
        <a:defRPr sz="3200" b="1" i="0" kern="1200">
          <a:solidFill>
            <a:schemeClr val="tx2"/>
          </a:solidFill>
          <a:latin typeface="Calibri"/>
          <a:ea typeface="+mj-ea"/>
          <a:cs typeface="Calibri"/>
        </a:defRPr>
      </a:lvl1pPr>
    </p:titleStyle>
    <p:bodyStyle>
      <a:lvl1pPr marL="0" indent="0" algn="l" defTabSz="457200" rtl="0" eaLnBrk="1" latinLnBrk="0" hangingPunct="1">
        <a:spcBef>
          <a:spcPct val="20000"/>
        </a:spcBef>
        <a:buFont typeface="Wingdings" charset="2"/>
        <a:buNone/>
        <a:defRPr sz="1800" b="0" i="0" kern="1200">
          <a:solidFill>
            <a:schemeClr val="tx1"/>
          </a:solidFill>
          <a:latin typeface="Calibri"/>
          <a:ea typeface="+mn-ea"/>
          <a:cs typeface="Calibri"/>
        </a:defRPr>
      </a:lvl1pPr>
      <a:lvl2pPr marL="742950" indent="-285750" algn="l" defTabSz="457200" rtl="0" eaLnBrk="1" latinLnBrk="0" hangingPunct="1">
        <a:spcBef>
          <a:spcPct val="20000"/>
        </a:spcBef>
        <a:buFont typeface="Wingdings" charset="2"/>
        <a:buChar char="§"/>
        <a:defRPr sz="1800" b="0" i="0" kern="120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sz="1800" b="0" i="0" kern="120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sz="1800" b="0" i="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sz="1800" b="0" i="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urocontrol.int/online-tool/airport-local-air-quality-studi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austal2000.de/en/home.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tellar.sesarju.eu/?link=true&amp;domainName=saas&amp;redirectUrl=%2Fjsp%2Fproject%2Fproject.jsp%3FobjId%3Dxrn%3Aview%3Axrn%3Adatabase%3Aondb%2Ftable%2F1_anonymous%402333834.13%401996976.1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p:cNvSpPr>
            <a:spLocks noGrp="1"/>
          </p:cNvSpPr>
          <p:nvPr>
            <p:ph type="subTitle" idx="1"/>
          </p:nvPr>
        </p:nvSpPr>
        <p:spPr>
          <a:xfrm>
            <a:off x="1080489" y="4988937"/>
            <a:ext cx="6311900" cy="842818"/>
          </a:xfrm>
        </p:spPr>
        <p:txBody>
          <a:bodyPr>
            <a:normAutofit fontScale="92500" lnSpcReduction="10000"/>
          </a:bodyPr>
          <a:lstStyle/>
          <a:p>
            <a:r>
              <a:rPr lang="en-US" sz="1600" dirty="0"/>
              <a:t>SESAR2020 Performance Framework Familiarization Session</a:t>
            </a:r>
          </a:p>
          <a:p>
            <a:endParaRPr lang="en-US" sz="1600" dirty="0"/>
          </a:p>
          <a:p>
            <a:r>
              <a:rPr lang="en-US" sz="1600" dirty="0"/>
              <a:t>26 May 2020</a:t>
            </a:r>
          </a:p>
          <a:p>
            <a:endParaRPr lang="es-ES" dirty="0"/>
          </a:p>
        </p:txBody>
      </p:sp>
      <p:sp>
        <p:nvSpPr>
          <p:cNvPr id="3" name="Título 2"/>
          <p:cNvSpPr>
            <a:spLocks noGrp="1"/>
          </p:cNvSpPr>
          <p:nvPr>
            <p:ph type="title"/>
          </p:nvPr>
        </p:nvSpPr>
        <p:spPr>
          <a:xfrm>
            <a:off x="1080489" y="1438195"/>
            <a:ext cx="6311900" cy="1143000"/>
          </a:xfrm>
        </p:spPr>
        <p:txBody>
          <a:bodyPr>
            <a:noAutofit/>
          </a:bodyPr>
          <a:lstStyle/>
          <a:p>
            <a:r>
              <a:rPr lang="en-GB" altLang="en-US" sz="4400" dirty="0">
                <a:effectLst>
                  <a:outerShdw blurRad="38100" dist="38100" dir="2700000" algn="tl">
                    <a:srgbClr val="000000">
                      <a:alpha val="43137"/>
                    </a:srgbClr>
                  </a:outerShdw>
                </a:effectLst>
              </a:rPr>
              <a:t>SESAR2020 PJ19.04.02</a:t>
            </a:r>
            <a:br>
              <a:rPr lang="en-GB" altLang="en-US" sz="4400" dirty="0">
                <a:effectLst>
                  <a:outerShdw blurRad="38100" dist="38100" dir="2700000" algn="tl">
                    <a:srgbClr val="000000">
                      <a:alpha val="43137"/>
                    </a:srgbClr>
                  </a:outerShdw>
                </a:effectLst>
              </a:rPr>
            </a:br>
            <a:r>
              <a:rPr lang="en-GB" altLang="en-US" sz="4400" dirty="0">
                <a:effectLst>
                  <a:outerShdw blurRad="38100" dist="38100" dir="2700000" algn="tl">
                    <a:srgbClr val="000000">
                      <a:alpha val="43137"/>
                    </a:srgbClr>
                  </a:outerShdw>
                </a:effectLst>
              </a:rPr>
              <a:t>Environment </a:t>
            </a:r>
            <a:br>
              <a:rPr lang="en-GB" altLang="en-US" sz="4400" dirty="0">
                <a:effectLst>
                  <a:outerShdw blurRad="38100" dist="38100" dir="2700000" algn="tl">
                    <a:srgbClr val="000000">
                      <a:alpha val="43137"/>
                    </a:srgbClr>
                  </a:outerShdw>
                </a:effectLst>
              </a:rPr>
            </a:br>
            <a:r>
              <a:rPr lang="en-GB" altLang="en-US" sz="4400" dirty="0">
                <a:effectLst>
                  <a:outerShdw blurRad="38100" dist="38100" dir="2700000" algn="tl">
                    <a:srgbClr val="000000">
                      <a:alpha val="43137"/>
                    </a:srgbClr>
                  </a:outerShdw>
                </a:effectLst>
              </a:rPr>
              <a:t>Community of Practice</a:t>
            </a:r>
            <a:br>
              <a:rPr lang="en-GB" altLang="en-US" sz="4400" dirty="0">
                <a:effectLst>
                  <a:outerShdw blurRad="38100" dist="38100" dir="2700000" algn="tl">
                    <a:srgbClr val="000000">
                      <a:alpha val="43137"/>
                    </a:srgbClr>
                  </a:outerShdw>
                </a:effectLst>
              </a:rPr>
            </a:br>
            <a:r>
              <a:rPr lang="en-GB" altLang="en-US" sz="4400" dirty="0">
                <a:effectLst>
                  <a:outerShdw blurRad="38100" dist="38100" dir="2700000" algn="tl">
                    <a:srgbClr val="000000">
                      <a:alpha val="43137"/>
                    </a:srgbClr>
                  </a:outerShdw>
                </a:effectLst>
              </a:rPr>
              <a:t>--</a:t>
            </a:r>
            <a:r>
              <a:rPr lang="en-GB" altLang="en-US" sz="3600" dirty="0">
                <a:effectLst>
                  <a:outerShdw blurRad="38100" dist="38100" dir="2700000" algn="tl">
                    <a:srgbClr val="000000">
                      <a:alpha val="43137"/>
                    </a:srgbClr>
                  </a:outerShdw>
                </a:effectLst>
              </a:rPr>
              <a:t/>
            </a:r>
            <a:br>
              <a:rPr lang="en-GB" altLang="en-US" sz="3600" dirty="0">
                <a:effectLst>
                  <a:outerShdw blurRad="38100" dist="38100" dir="2700000" algn="tl">
                    <a:srgbClr val="000000">
                      <a:alpha val="43137"/>
                    </a:srgbClr>
                  </a:outerShdw>
                </a:effectLst>
              </a:rPr>
            </a:br>
            <a:r>
              <a:rPr lang="en-US" altLang="en-US" dirty="0">
                <a:latin typeface="+mn-lt"/>
              </a:rPr>
              <a:t>Open-ALAQS</a:t>
            </a:r>
            <a:endParaRPr lang="en-GB" dirty="0">
              <a:latin typeface="+mn-lt"/>
            </a:endParaRPr>
          </a:p>
        </p:txBody>
      </p:sp>
    </p:spTree>
    <p:extLst>
      <p:ext uri="{BB962C8B-B14F-4D97-AF65-F5344CB8AC3E}">
        <p14:creationId xmlns:p14="http://schemas.microsoft.com/office/powerpoint/2010/main" val="4590708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F4E2-C586-9D4D-9C59-9BE27546F9CF}"/>
              </a:ext>
            </a:extLst>
          </p:cNvPr>
          <p:cNvSpPr>
            <a:spLocks noGrp="1"/>
          </p:cNvSpPr>
          <p:nvPr>
            <p:ph type="title"/>
          </p:nvPr>
        </p:nvSpPr>
        <p:spPr>
          <a:xfrm>
            <a:off x="457200" y="477838"/>
            <a:ext cx="6959600" cy="776287"/>
          </a:xfrm>
        </p:spPr>
        <p:txBody>
          <a:bodyPr>
            <a:normAutofit fontScale="90000"/>
          </a:bodyPr>
          <a:lstStyle/>
          <a:p>
            <a:r>
              <a:rPr lang="fr-FR" sz="3100" b="1" dirty="0"/>
              <a:t>Relative importance of aviation </a:t>
            </a:r>
            <a:r>
              <a:rPr lang="fr-FR" sz="3100" b="1" dirty="0" err="1"/>
              <a:t>emissions</a:t>
            </a:r>
            <a:endParaRPr lang="fr-FR" dirty="0"/>
          </a:p>
        </p:txBody>
      </p:sp>
      <p:sp>
        <p:nvSpPr>
          <p:cNvPr id="3" name="Content Placeholder 2">
            <a:extLst>
              <a:ext uri="{FF2B5EF4-FFF2-40B4-BE49-F238E27FC236}">
                <a16:creationId xmlns:a16="http://schemas.microsoft.com/office/drawing/2014/main" id="{16C025D7-99BF-DD46-9CA2-5F8417FDDB8C}"/>
              </a:ext>
            </a:extLst>
          </p:cNvPr>
          <p:cNvSpPr>
            <a:spLocks noGrp="1"/>
          </p:cNvSpPr>
          <p:nvPr>
            <p:ph idx="1"/>
          </p:nvPr>
        </p:nvSpPr>
        <p:spPr/>
        <p:txBody>
          <a:bodyPr/>
          <a:lstStyle/>
          <a:p>
            <a:pPr marL="0" indent="0">
              <a:buNone/>
            </a:pPr>
            <a:r>
              <a:rPr lang="fr-FR" sz="1800" dirty="0"/>
              <a:t>The </a:t>
            </a:r>
            <a:r>
              <a:rPr lang="fr-FR" sz="1800" dirty="0" err="1"/>
              <a:t>sector’s</a:t>
            </a:r>
            <a:r>
              <a:rPr lang="fr-FR" sz="1800" dirty="0"/>
              <a:t> high </a:t>
            </a:r>
            <a:r>
              <a:rPr lang="fr-FR" sz="1800" dirty="0" err="1"/>
              <a:t>growth</a:t>
            </a:r>
            <a:r>
              <a:rPr lang="fr-FR" sz="1800" dirty="0"/>
              <a:t> rate </a:t>
            </a:r>
            <a:r>
              <a:rPr lang="fr-FR" sz="1800" dirty="0" err="1"/>
              <a:t>may</a:t>
            </a:r>
            <a:r>
              <a:rPr lang="fr-FR" sz="1800" dirty="0"/>
              <a:t> </a:t>
            </a:r>
            <a:r>
              <a:rPr lang="fr-FR" sz="1800" dirty="0" err="1"/>
              <a:t>be</a:t>
            </a:r>
            <a:r>
              <a:rPr lang="fr-FR" sz="1800" dirty="0"/>
              <a:t> </a:t>
            </a:r>
            <a:r>
              <a:rPr lang="fr-FR" sz="1800" dirty="0" err="1"/>
              <a:t>another</a:t>
            </a:r>
            <a:r>
              <a:rPr lang="fr-FR" sz="1800" dirty="0"/>
              <a:t> </a:t>
            </a:r>
            <a:r>
              <a:rPr lang="fr-FR" sz="1800" dirty="0" err="1"/>
              <a:t>aggravating</a:t>
            </a:r>
            <a:r>
              <a:rPr lang="fr-FR" sz="1800" dirty="0"/>
              <a:t> factor:</a:t>
            </a:r>
          </a:p>
          <a:p>
            <a:pPr marL="0" indent="0">
              <a:buNone/>
            </a:pPr>
            <a:endParaRPr lang="fr-FR" sz="1800" dirty="0"/>
          </a:p>
          <a:p>
            <a:pPr marL="285750" indent="-285750">
              <a:buFont typeface="Arial" panose="020B0604020202020204" pitchFamily="34" charset="0"/>
              <a:buChar char="•"/>
            </a:pPr>
            <a:r>
              <a:rPr lang="fr-FR" sz="1800" dirty="0"/>
              <a:t>The </a:t>
            </a:r>
            <a:r>
              <a:rPr lang="fr-FR" sz="1800" dirty="0" err="1"/>
              <a:t>number</a:t>
            </a:r>
            <a:r>
              <a:rPr lang="fr-FR" sz="1800" dirty="0"/>
              <a:t> of </a:t>
            </a:r>
            <a:r>
              <a:rPr lang="fr-FR" sz="1800" dirty="0" err="1"/>
              <a:t>flights</a:t>
            </a:r>
            <a:r>
              <a:rPr lang="fr-FR" sz="1800" dirty="0"/>
              <a:t> </a:t>
            </a:r>
            <a:r>
              <a:rPr lang="fr-FR" sz="1800" dirty="0" err="1"/>
              <a:t>increased</a:t>
            </a:r>
            <a:r>
              <a:rPr lang="fr-FR" sz="1800" dirty="0"/>
              <a:t> by 8% </a:t>
            </a:r>
            <a:r>
              <a:rPr lang="fr-FR" sz="1800" dirty="0" err="1"/>
              <a:t>between</a:t>
            </a:r>
            <a:r>
              <a:rPr lang="fr-FR" sz="1800" dirty="0"/>
              <a:t> 2014 and 2017, and </a:t>
            </a:r>
            <a:r>
              <a:rPr lang="fr-FR" sz="1800" dirty="0" err="1"/>
              <a:t>grows</a:t>
            </a:r>
            <a:r>
              <a:rPr lang="fr-FR" sz="1800" dirty="0"/>
              <a:t> by 42% </a:t>
            </a:r>
            <a:r>
              <a:rPr lang="fr-FR" sz="1800" dirty="0" err="1"/>
              <a:t>from</a:t>
            </a:r>
            <a:r>
              <a:rPr lang="fr-FR" sz="1800" dirty="0"/>
              <a:t> 2017 to 2040 in the </a:t>
            </a:r>
            <a:r>
              <a:rPr lang="fr-FR" sz="1800" dirty="0" err="1"/>
              <a:t>most-likely</a:t>
            </a:r>
            <a:r>
              <a:rPr lang="fr-FR" sz="1800" dirty="0"/>
              <a:t> </a:t>
            </a:r>
            <a:r>
              <a:rPr lang="fr-FR" sz="1800" dirty="0" err="1"/>
              <a:t>forecast</a:t>
            </a:r>
            <a:r>
              <a:rPr lang="fr-FR" sz="1800" dirty="0"/>
              <a:t>.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1800" dirty="0"/>
              <a:t>In 2016, aviation </a:t>
            </a:r>
            <a:r>
              <a:rPr lang="fr-FR" sz="1800" dirty="0" err="1"/>
              <a:t>was</a:t>
            </a:r>
            <a:r>
              <a:rPr lang="fr-FR" sz="1800" dirty="0"/>
              <a:t> </a:t>
            </a:r>
            <a:r>
              <a:rPr lang="fr-FR" sz="1800" dirty="0" err="1"/>
              <a:t>accountable</a:t>
            </a:r>
            <a:r>
              <a:rPr lang="fr-FR" sz="1800" dirty="0"/>
              <a:t> for 3.6% of the total EU28 </a:t>
            </a:r>
            <a:r>
              <a:rPr lang="fr-FR" sz="1800" dirty="0" err="1"/>
              <a:t>greenhouse</a:t>
            </a:r>
            <a:r>
              <a:rPr lang="fr-FR" sz="1800" dirty="0"/>
              <a:t> </a:t>
            </a:r>
            <a:r>
              <a:rPr lang="fr-FR" sz="1800" dirty="0" err="1"/>
              <a:t>gas</a:t>
            </a:r>
            <a:r>
              <a:rPr lang="fr-FR" sz="1800" dirty="0"/>
              <a:t> </a:t>
            </a:r>
            <a:r>
              <a:rPr lang="fr-FR" sz="1800" dirty="0" err="1"/>
              <a:t>emissions</a:t>
            </a:r>
            <a:r>
              <a:rPr lang="fr-FR" sz="1800" dirty="0"/>
              <a:t> and for 13.4% of the </a:t>
            </a:r>
            <a:r>
              <a:rPr lang="fr-FR" sz="1800" dirty="0" err="1"/>
              <a:t>emissions</a:t>
            </a:r>
            <a:r>
              <a:rPr lang="fr-FR" sz="1800" dirty="0"/>
              <a:t> </a:t>
            </a:r>
            <a:r>
              <a:rPr lang="fr-FR" sz="1800" dirty="0" err="1"/>
              <a:t>from</a:t>
            </a:r>
            <a:r>
              <a:rPr lang="fr-FR" sz="1800" dirty="0"/>
              <a:t> transport.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1800" dirty="0"/>
              <a:t>The </a:t>
            </a:r>
            <a:r>
              <a:rPr lang="fr-FR" sz="1800" dirty="0" err="1"/>
              <a:t>number</a:t>
            </a:r>
            <a:r>
              <a:rPr lang="fr-FR" sz="1800" dirty="0"/>
              <a:t> of major </a:t>
            </a:r>
            <a:r>
              <a:rPr lang="fr-FR" sz="1800" dirty="0" err="1"/>
              <a:t>airports</a:t>
            </a:r>
            <a:r>
              <a:rPr lang="fr-FR" sz="1800" dirty="0"/>
              <a:t> </a:t>
            </a:r>
            <a:r>
              <a:rPr lang="fr-FR" sz="1800" dirty="0" err="1"/>
              <a:t>that</a:t>
            </a:r>
            <a:r>
              <a:rPr lang="fr-FR" sz="1800" dirty="0"/>
              <a:t> </a:t>
            </a:r>
            <a:r>
              <a:rPr lang="fr-FR" sz="1800" dirty="0" err="1"/>
              <a:t>handle</a:t>
            </a:r>
            <a:r>
              <a:rPr lang="fr-FR" sz="1800" dirty="0"/>
              <a:t> more </a:t>
            </a:r>
            <a:r>
              <a:rPr lang="fr-FR" sz="1800" dirty="0" err="1"/>
              <a:t>than</a:t>
            </a:r>
            <a:r>
              <a:rPr lang="fr-FR" sz="1800" dirty="0"/>
              <a:t> 50,000 </a:t>
            </a:r>
            <a:r>
              <a:rPr lang="fr-FR" sz="1800" dirty="0" err="1"/>
              <a:t>annual</a:t>
            </a:r>
            <a:r>
              <a:rPr lang="fr-FR" sz="1800" dirty="0"/>
              <a:t> </a:t>
            </a:r>
            <a:r>
              <a:rPr lang="fr-FR" sz="1800" dirty="0" err="1"/>
              <a:t>aircraft</a:t>
            </a:r>
            <a:r>
              <a:rPr lang="fr-FR" sz="1800" dirty="0"/>
              <a:t> </a:t>
            </a:r>
            <a:r>
              <a:rPr lang="fr-FR" sz="1800" dirty="0" err="1"/>
              <a:t>movements</a:t>
            </a:r>
            <a:r>
              <a:rPr lang="fr-FR" sz="1800" dirty="0"/>
              <a:t> </a:t>
            </a:r>
            <a:r>
              <a:rPr lang="fr-FR" sz="1800" dirty="0" err="1"/>
              <a:t>is</a:t>
            </a:r>
            <a:r>
              <a:rPr lang="fr-FR" sz="1800" dirty="0"/>
              <a:t> </a:t>
            </a:r>
            <a:r>
              <a:rPr lang="fr-FR" sz="1800" dirty="0" err="1"/>
              <a:t>expected</a:t>
            </a:r>
            <a:r>
              <a:rPr lang="fr-FR" sz="1800" dirty="0"/>
              <a:t> to </a:t>
            </a:r>
            <a:r>
              <a:rPr lang="fr-FR" sz="1800" dirty="0" err="1"/>
              <a:t>increase</a:t>
            </a:r>
            <a:r>
              <a:rPr lang="fr-FR" sz="1800" dirty="0"/>
              <a:t> </a:t>
            </a:r>
            <a:r>
              <a:rPr lang="fr-FR" sz="1800" dirty="0" err="1"/>
              <a:t>from</a:t>
            </a:r>
            <a:r>
              <a:rPr lang="fr-FR" sz="1800" dirty="0"/>
              <a:t> 82 in 2017 to 110 in 2040, and </a:t>
            </a:r>
            <a:r>
              <a:rPr lang="fr-FR" sz="1800" dirty="0" err="1"/>
              <a:t>therefore</a:t>
            </a:r>
            <a:r>
              <a:rPr lang="fr-FR" sz="1800" dirty="0"/>
              <a:t> aviation noise </a:t>
            </a:r>
            <a:r>
              <a:rPr lang="fr-FR" sz="1800" dirty="0" err="1"/>
              <a:t>may</a:t>
            </a:r>
            <a:r>
              <a:rPr lang="fr-FR" sz="1800" dirty="0"/>
              <a:t> </a:t>
            </a:r>
            <a:r>
              <a:rPr lang="fr-FR" sz="1800" dirty="0" err="1"/>
              <a:t>well</a:t>
            </a:r>
            <a:r>
              <a:rPr lang="fr-FR" sz="1800" dirty="0"/>
              <a:t> a </a:t>
            </a:r>
            <a:r>
              <a:rPr lang="fr-FR" sz="1800" dirty="0" err="1"/>
              <a:t>ect</a:t>
            </a:r>
            <a:r>
              <a:rPr lang="fr-FR" sz="1800" dirty="0"/>
              <a:t> new populations.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1800" dirty="0"/>
              <a:t>By 2040, CO2 and NOX </a:t>
            </a:r>
            <a:r>
              <a:rPr lang="fr-FR" sz="1800" dirty="0" err="1"/>
              <a:t>emissions</a:t>
            </a:r>
            <a:r>
              <a:rPr lang="fr-FR" sz="1800" dirty="0"/>
              <a:t> are </a:t>
            </a:r>
            <a:r>
              <a:rPr lang="fr-FR" sz="1800" dirty="0" err="1"/>
              <a:t>predicted</a:t>
            </a:r>
            <a:r>
              <a:rPr lang="fr-FR" sz="1800" dirty="0"/>
              <a:t> to </a:t>
            </a:r>
            <a:r>
              <a:rPr lang="fr-FR" sz="1800" dirty="0" err="1"/>
              <a:t>increase</a:t>
            </a:r>
            <a:r>
              <a:rPr lang="fr-FR" sz="1800" dirty="0"/>
              <a:t> by at least 21% and 16% </a:t>
            </a:r>
            <a:r>
              <a:rPr lang="fr-FR" sz="1800" dirty="0" err="1"/>
              <a:t>respectively</a:t>
            </a:r>
            <a:r>
              <a:rPr lang="fr-FR" sz="1800" dirty="0"/>
              <a:t>. </a:t>
            </a:r>
          </a:p>
          <a:p>
            <a:pPr lvl="1"/>
            <a:endParaRPr lang="fr-FR" sz="1600" dirty="0"/>
          </a:p>
        </p:txBody>
      </p:sp>
      <p:sp>
        <p:nvSpPr>
          <p:cNvPr id="4" name="Footer Placeholder 3">
            <a:extLst>
              <a:ext uri="{FF2B5EF4-FFF2-40B4-BE49-F238E27FC236}">
                <a16:creationId xmlns:a16="http://schemas.microsoft.com/office/drawing/2014/main" id="{28732594-6C46-AD40-A839-FA9333374327}"/>
              </a:ext>
            </a:extLst>
          </p:cNvPr>
          <p:cNvSpPr>
            <a:spLocks noGrp="1"/>
          </p:cNvSpPr>
          <p:nvPr>
            <p:ph type="ftr" sz="quarter" idx="10"/>
          </p:nvPr>
        </p:nvSpPr>
        <p:spPr/>
        <p:txBody>
          <a:bodyPr/>
          <a:lstStyle/>
          <a:p>
            <a:pPr>
              <a:defRPr/>
            </a:pPr>
            <a:r>
              <a:rPr lang="en-GB" altLang="en-US" dirty="0"/>
              <a:t>SESAR WAVE 2 - PJ19.4.2</a:t>
            </a:r>
          </a:p>
        </p:txBody>
      </p:sp>
      <p:sp>
        <p:nvSpPr>
          <p:cNvPr id="5" name="Slide Number Placeholder 4">
            <a:extLst>
              <a:ext uri="{FF2B5EF4-FFF2-40B4-BE49-F238E27FC236}">
                <a16:creationId xmlns:a16="http://schemas.microsoft.com/office/drawing/2014/main" id="{F99AD336-C933-FB48-849C-D816F7A14DCC}"/>
              </a:ext>
            </a:extLst>
          </p:cNvPr>
          <p:cNvSpPr>
            <a:spLocks noGrp="1"/>
          </p:cNvSpPr>
          <p:nvPr>
            <p:ph type="sldNum" sz="quarter" idx="11"/>
          </p:nvPr>
        </p:nvSpPr>
        <p:spPr/>
        <p:txBody>
          <a:bodyPr/>
          <a:lstStyle/>
          <a:p>
            <a:fld id="{82D2A8A0-34A9-9848-AC24-BD409390706D}" type="slidenum">
              <a:rPr lang="en-GB" altLang="en-US" smtClean="0"/>
              <a:pPr/>
              <a:t>10</a:t>
            </a:fld>
            <a:endParaRPr lang="en-GB" altLang="en-US"/>
          </a:p>
        </p:txBody>
      </p:sp>
      <p:sp>
        <p:nvSpPr>
          <p:cNvPr id="6" name="Rectangle 5">
            <a:extLst>
              <a:ext uri="{FF2B5EF4-FFF2-40B4-BE49-F238E27FC236}">
                <a16:creationId xmlns:a16="http://schemas.microsoft.com/office/drawing/2014/main" id="{CAE777E1-A497-774F-9CE4-C1638062F503}"/>
              </a:ext>
            </a:extLst>
          </p:cNvPr>
          <p:cNvSpPr/>
          <p:nvPr/>
        </p:nvSpPr>
        <p:spPr>
          <a:xfrm>
            <a:off x="3780715" y="6002731"/>
            <a:ext cx="5270499" cy="338554"/>
          </a:xfrm>
          <a:prstGeom prst="rect">
            <a:avLst/>
          </a:prstGeom>
        </p:spPr>
        <p:txBody>
          <a:bodyPr wrap="square">
            <a:spAutoFit/>
          </a:bodyPr>
          <a:lstStyle/>
          <a:p>
            <a:pPr marL="0" indent="0" algn="r">
              <a:buNone/>
            </a:pPr>
            <a:r>
              <a:rPr lang="fr-FR" sz="1600" dirty="0"/>
              <a:t>(Source: EAER 2019)</a:t>
            </a:r>
          </a:p>
        </p:txBody>
      </p:sp>
    </p:spTree>
    <p:extLst>
      <p:ext uri="{BB962C8B-B14F-4D97-AF65-F5344CB8AC3E}">
        <p14:creationId xmlns:p14="http://schemas.microsoft.com/office/powerpoint/2010/main" val="1843048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F41E-867A-EB41-8124-436B2C3954B3}"/>
              </a:ext>
            </a:extLst>
          </p:cNvPr>
          <p:cNvSpPr>
            <a:spLocks noGrp="1"/>
          </p:cNvSpPr>
          <p:nvPr>
            <p:ph type="title"/>
          </p:nvPr>
        </p:nvSpPr>
        <p:spPr/>
        <p:txBody>
          <a:bodyPr>
            <a:normAutofit/>
          </a:bodyPr>
          <a:lstStyle/>
          <a:p>
            <a:r>
              <a:rPr lang="fr-FR" sz="2800" b="1" dirty="0"/>
              <a:t>How to deal </a:t>
            </a:r>
            <a:r>
              <a:rPr lang="fr-FR" sz="2800" b="1" dirty="0" err="1"/>
              <a:t>with</a:t>
            </a:r>
            <a:r>
              <a:rPr lang="fr-FR" sz="2800" b="1" dirty="0"/>
              <a:t> the issue</a:t>
            </a:r>
            <a:br>
              <a:rPr lang="fr-FR" sz="2800" b="1" dirty="0"/>
            </a:br>
            <a:endParaRPr lang="fr-FR" sz="2800" dirty="0"/>
          </a:p>
        </p:txBody>
      </p:sp>
      <p:sp>
        <p:nvSpPr>
          <p:cNvPr id="3" name="Content Placeholder 2">
            <a:extLst>
              <a:ext uri="{FF2B5EF4-FFF2-40B4-BE49-F238E27FC236}">
                <a16:creationId xmlns:a16="http://schemas.microsoft.com/office/drawing/2014/main" id="{CA0DDA44-F824-D04C-884B-B75AE7194020}"/>
              </a:ext>
            </a:extLst>
          </p:cNvPr>
          <p:cNvSpPr>
            <a:spLocks noGrp="1"/>
          </p:cNvSpPr>
          <p:nvPr>
            <p:ph idx="1"/>
          </p:nvPr>
        </p:nvSpPr>
        <p:spPr/>
        <p:txBody>
          <a:bodyPr/>
          <a:lstStyle/>
          <a:p>
            <a:pPr marL="285750" indent="-285750">
              <a:buFont typeface="Arial" panose="020B0604020202020204" pitchFamily="34" charset="0"/>
              <a:buChar char="•"/>
            </a:pPr>
            <a:r>
              <a:rPr lang="fr-FR" sz="1800" dirty="0"/>
              <a:t>The </a:t>
            </a:r>
            <a:r>
              <a:rPr lang="fr-FR" sz="1800" dirty="0" err="1"/>
              <a:t>pragmatic</a:t>
            </a:r>
            <a:r>
              <a:rPr lang="fr-FR" sz="1800" dirty="0"/>
              <a:t> solution to </a:t>
            </a:r>
            <a:r>
              <a:rPr lang="fr-FR" sz="1800" dirty="0" err="1"/>
              <a:t>quantifying</a:t>
            </a:r>
            <a:r>
              <a:rPr lang="fr-FR" sz="1800" dirty="0"/>
              <a:t> the relative contribution of an </a:t>
            </a:r>
            <a:r>
              <a:rPr lang="fr-FR" sz="1800" dirty="0" err="1"/>
              <a:t>airport</a:t>
            </a:r>
            <a:r>
              <a:rPr lang="fr-FR" sz="1800" dirty="0"/>
              <a:t> to air pollution </a:t>
            </a:r>
            <a:r>
              <a:rPr lang="fr-FR" sz="1800" dirty="0" err="1"/>
              <a:t>levels</a:t>
            </a:r>
            <a:r>
              <a:rPr lang="fr-FR" sz="1800" dirty="0"/>
              <a:t> and </a:t>
            </a:r>
            <a:r>
              <a:rPr lang="fr-FR" sz="1800" dirty="0" err="1"/>
              <a:t>developing</a:t>
            </a:r>
            <a:r>
              <a:rPr lang="fr-FR" sz="1800" dirty="0"/>
              <a:t> efficient </a:t>
            </a:r>
            <a:r>
              <a:rPr lang="fr-FR" sz="1800" dirty="0" err="1"/>
              <a:t>emission</a:t>
            </a:r>
            <a:r>
              <a:rPr lang="fr-FR" sz="1800" dirty="0"/>
              <a:t> </a:t>
            </a:r>
            <a:r>
              <a:rPr lang="fr-FR" sz="1800" dirty="0" err="1"/>
              <a:t>reduction</a:t>
            </a:r>
            <a:r>
              <a:rPr lang="fr-FR" sz="1800" dirty="0"/>
              <a:t> plans </a:t>
            </a:r>
            <a:r>
              <a:rPr lang="fr-FR" sz="1800" dirty="0" err="1"/>
              <a:t>is</a:t>
            </a:r>
            <a:r>
              <a:rPr lang="fr-FR" sz="1800" dirty="0"/>
              <a:t> </a:t>
            </a:r>
            <a:r>
              <a:rPr lang="fr-FR" sz="1800" dirty="0" err="1"/>
              <a:t>through</a:t>
            </a:r>
            <a:r>
              <a:rPr lang="fr-FR" sz="1800" dirty="0"/>
              <a:t> a </a:t>
            </a:r>
            <a:r>
              <a:rPr lang="fr-FR" sz="1800" dirty="0" err="1"/>
              <a:t>combination</a:t>
            </a:r>
            <a:r>
              <a:rPr lang="fr-FR" sz="1800" dirty="0"/>
              <a:t> of </a:t>
            </a:r>
            <a:r>
              <a:rPr lang="fr-FR" sz="1800" dirty="0" err="1"/>
              <a:t>measurements</a:t>
            </a:r>
            <a:r>
              <a:rPr lang="fr-FR" sz="1800" dirty="0"/>
              <a:t> and </a:t>
            </a:r>
            <a:r>
              <a:rPr lang="fr-FR" sz="1800" dirty="0" err="1"/>
              <a:t>modelling</a:t>
            </a:r>
            <a:r>
              <a:rPr lang="fr-FR" sz="1800" dirty="0"/>
              <a:t>.</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1800" kern="1200" dirty="0"/>
              <a:t>Can </a:t>
            </a:r>
            <a:r>
              <a:rPr lang="fr-FR" sz="1800" kern="1200" dirty="0" err="1"/>
              <a:t>also</a:t>
            </a:r>
            <a:r>
              <a:rPr lang="fr-FR" sz="1800" kern="1200" dirty="0"/>
              <a:t> </a:t>
            </a:r>
            <a:r>
              <a:rPr lang="fr-FR" sz="1800" kern="1200" dirty="0" err="1"/>
              <a:t>be</a:t>
            </a:r>
            <a:r>
              <a:rPr lang="fr-FR" sz="1800" kern="1200" dirty="0"/>
              <a:t> </a:t>
            </a:r>
            <a:r>
              <a:rPr lang="fr-FR" sz="1800" kern="1200" dirty="0" err="1"/>
              <a:t>used</a:t>
            </a:r>
            <a:r>
              <a:rPr lang="fr-FR" sz="1800" kern="1200" dirty="0"/>
              <a:t> for </a:t>
            </a:r>
            <a:r>
              <a:rPr lang="fr-FR" sz="1800" kern="1200" dirty="0" err="1"/>
              <a:t>forecasting</a:t>
            </a:r>
            <a:r>
              <a:rPr lang="fr-FR" sz="1800" kern="1200" dirty="0"/>
              <a:t> future air-</a:t>
            </a:r>
            <a:r>
              <a:rPr lang="fr-FR" sz="1800" kern="1200" dirty="0" err="1"/>
              <a:t>quality</a:t>
            </a:r>
            <a:r>
              <a:rPr lang="fr-FR" sz="1800" kern="1200" dirty="0"/>
              <a:t> (changes in infrastructure and/or </a:t>
            </a:r>
            <a:r>
              <a:rPr lang="fr-FR" sz="1800" kern="1200" dirty="0" err="1"/>
              <a:t>traffic</a:t>
            </a:r>
            <a:r>
              <a:rPr lang="fr-FR" sz="1800" kern="1200" dirty="0"/>
              <a:t> and action planning</a:t>
            </a:r>
            <a:r>
              <a:rPr lang="fr-FR" sz="1800" dirty="0"/>
              <a:t/>
            </a:r>
            <a:br>
              <a:rPr lang="fr-FR" sz="1800" dirty="0"/>
            </a:br>
            <a:r>
              <a:rPr lang="fr-FR" sz="1800" dirty="0"/>
              <a:t/>
            </a:r>
            <a:br>
              <a:rPr lang="fr-FR" sz="1800" dirty="0"/>
            </a:br>
            <a:endParaRPr lang="fr-FR" sz="1800" dirty="0"/>
          </a:p>
        </p:txBody>
      </p:sp>
      <p:sp>
        <p:nvSpPr>
          <p:cNvPr id="4" name="Footer Placeholder 3">
            <a:extLst>
              <a:ext uri="{FF2B5EF4-FFF2-40B4-BE49-F238E27FC236}">
                <a16:creationId xmlns:a16="http://schemas.microsoft.com/office/drawing/2014/main" id="{837B211E-E785-B341-ACE0-C19E17FBE481}"/>
              </a:ext>
            </a:extLst>
          </p:cNvPr>
          <p:cNvSpPr>
            <a:spLocks noGrp="1"/>
          </p:cNvSpPr>
          <p:nvPr>
            <p:ph type="ftr" sz="quarter" idx="10"/>
          </p:nvPr>
        </p:nvSpPr>
        <p:spPr/>
        <p:txBody>
          <a:bodyPr/>
          <a:lstStyle/>
          <a:p>
            <a:pPr>
              <a:defRPr/>
            </a:pPr>
            <a:r>
              <a:rPr lang="en-GB" altLang="en-US" dirty="0"/>
              <a:t>SESAR WAVE 2 - PJ19.4.2</a:t>
            </a:r>
          </a:p>
        </p:txBody>
      </p:sp>
      <p:sp>
        <p:nvSpPr>
          <p:cNvPr id="5" name="Slide Number Placeholder 4">
            <a:extLst>
              <a:ext uri="{FF2B5EF4-FFF2-40B4-BE49-F238E27FC236}">
                <a16:creationId xmlns:a16="http://schemas.microsoft.com/office/drawing/2014/main" id="{6A701485-5778-3E49-9BC4-67DDB5C967A8}"/>
              </a:ext>
            </a:extLst>
          </p:cNvPr>
          <p:cNvSpPr>
            <a:spLocks noGrp="1"/>
          </p:cNvSpPr>
          <p:nvPr>
            <p:ph type="sldNum" sz="quarter" idx="11"/>
          </p:nvPr>
        </p:nvSpPr>
        <p:spPr/>
        <p:txBody>
          <a:bodyPr/>
          <a:lstStyle/>
          <a:p>
            <a:fld id="{82D2A8A0-34A9-9848-AC24-BD409390706D}" type="slidenum">
              <a:rPr lang="en-GB" altLang="en-US" smtClean="0"/>
              <a:pPr/>
              <a:t>11</a:t>
            </a:fld>
            <a:endParaRPr lang="en-GB" altLang="en-US"/>
          </a:p>
        </p:txBody>
      </p:sp>
      <p:pic>
        <p:nvPicPr>
          <p:cNvPr id="6" name="Picture 5">
            <a:extLst>
              <a:ext uri="{FF2B5EF4-FFF2-40B4-BE49-F238E27FC236}">
                <a16:creationId xmlns:a16="http://schemas.microsoft.com/office/drawing/2014/main" id="{1D4852EB-B34A-7444-A50D-F1A90FF6A4E1}"/>
              </a:ext>
            </a:extLst>
          </p:cNvPr>
          <p:cNvPicPr>
            <a:picLocks noChangeAspect="1"/>
          </p:cNvPicPr>
          <p:nvPr/>
        </p:nvPicPr>
        <p:blipFill>
          <a:blip r:embed="rId3"/>
          <a:stretch>
            <a:fillRect/>
          </a:stretch>
        </p:blipFill>
        <p:spPr>
          <a:xfrm>
            <a:off x="4804431" y="3720313"/>
            <a:ext cx="3773763" cy="2397912"/>
          </a:xfrm>
          <a:prstGeom prst="rect">
            <a:avLst/>
          </a:prstGeom>
        </p:spPr>
      </p:pic>
      <p:pic>
        <p:nvPicPr>
          <p:cNvPr id="7" name="Picture 6">
            <a:extLst>
              <a:ext uri="{FF2B5EF4-FFF2-40B4-BE49-F238E27FC236}">
                <a16:creationId xmlns:a16="http://schemas.microsoft.com/office/drawing/2014/main" id="{7E330CD3-BC8F-3147-9F33-7E98358920A5}"/>
              </a:ext>
            </a:extLst>
          </p:cNvPr>
          <p:cNvPicPr>
            <a:picLocks noChangeAspect="1"/>
          </p:cNvPicPr>
          <p:nvPr/>
        </p:nvPicPr>
        <p:blipFill>
          <a:blip r:embed="rId4"/>
          <a:stretch>
            <a:fillRect/>
          </a:stretch>
        </p:blipFill>
        <p:spPr>
          <a:xfrm>
            <a:off x="808070" y="3720313"/>
            <a:ext cx="3569494" cy="2397912"/>
          </a:xfrm>
          <a:prstGeom prst="rect">
            <a:avLst/>
          </a:prstGeom>
        </p:spPr>
      </p:pic>
    </p:spTree>
    <p:extLst>
      <p:ext uri="{BB962C8B-B14F-4D97-AF65-F5344CB8AC3E}">
        <p14:creationId xmlns:p14="http://schemas.microsoft.com/office/powerpoint/2010/main" val="10451240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2B76E-89C7-2443-94D0-4654309F9FAF}"/>
              </a:ext>
            </a:extLst>
          </p:cNvPr>
          <p:cNvSpPr>
            <a:spLocks noGrp="1"/>
          </p:cNvSpPr>
          <p:nvPr>
            <p:ph type="title"/>
          </p:nvPr>
        </p:nvSpPr>
        <p:spPr/>
        <p:txBody>
          <a:bodyPr>
            <a:normAutofit/>
          </a:bodyPr>
          <a:lstStyle/>
          <a:p>
            <a:r>
              <a:rPr lang="en-GB" sz="2800" dirty="0"/>
              <a:t>State of the art in ALAQ assessments</a:t>
            </a:r>
          </a:p>
        </p:txBody>
      </p:sp>
      <p:pic>
        <p:nvPicPr>
          <p:cNvPr id="6" name="Content Placeholder 5">
            <a:extLst>
              <a:ext uri="{FF2B5EF4-FFF2-40B4-BE49-F238E27FC236}">
                <a16:creationId xmlns:a16="http://schemas.microsoft.com/office/drawing/2014/main" id="{1EEC3848-176C-3C42-9647-E25C6790790C}"/>
              </a:ext>
            </a:extLst>
          </p:cNvPr>
          <p:cNvPicPr>
            <a:picLocks noGrp="1" noChangeAspect="1"/>
          </p:cNvPicPr>
          <p:nvPr>
            <p:ph idx="1"/>
          </p:nvPr>
        </p:nvPicPr>
        <p:blipFill>
          <a:blip r:embed="rId2"/>
          <a:stretch>
            <a:fillRect/>
          </a:stretch>
        </p:blipFill>
        <p:spPr>
          <a:xfrm>
            <a:off x="817581" y="2036564"/>
            <a:ext cx="7519596" cy="3664825"/>
          </a:xfrm>
          <a:prstGeom prst="rect">
            <a:avLst/>
          </a:prstGeom>
        </p:spPr>
      </p:pic>
      <p:sp>
        <p:nvSpPr>
          <p:cNvPr id="4" name="Footer Placeholder 3">
            <a:extLst>
              <a:ext uri="{FF2B5EF4-FFF2-40B4-BE49-F238E27FC236}">
                <a16:creationId xmlns:a16="http://schemas.microsoft.com/office/drawing/2014/main" id="{7BADDAD1-F17F-BE42-93FA-FC3A7B0AD1D4}"/>
              </a:ext>
            </a:extLst>
          </p:cNvPr>
          <p:cNvSpPr>
            <a:spLocks noGrp="1"/>
          </p:cNvSpPr>
          <p:nvPr>
            <p:ph type="ftr" sz="quarter" idx="10"/>
          </p:nvPr>
        </p:nvSpPr>
        <p:spPr/>
        <p:txBody>
          <a:bodyPr/>
          <a:lstStyle/>
          <a:p>
            <a:pPr>
              <a:defRPr/>
            </a:pPr>
            <a:r>
              <a:rPr lang="en-GB" altLang="en-US" dirty="0"/>
              <a:t>SESAR WAVE 2 - PJ19.4.2</a:t>
            </a:r>
          </a:p>
        </p:txBody>
      </p:sp>
      <p:sp>
        <p:nvSpPr>
          <p:cNvPr id="5" name="Slide Number Placeholder 4">
            <a:extLst>
              <a:ext uri="{FF2B5EF4-FFF2-40B4-BE49-F238E27FC236}">
                <a16:creationId xmlns:a16="http://schemas.microsoft.com/office/drawing/2014/main" id="{8E7E0F07-EF95-1942-84BD-ED6D1A648402}"/>
              </a:ext>
            </a:extLst>
          </p:cNvPr>
          <p:cNvSpPr>
            <a:spLocks noGrp="1"/>
          </p:cNvSpPr>
          <p:nvPr>
            <p:ph type="sldNum" sz="quarter" idx="11"/>
          </p:nvPr>
        </p:nvSpPr>
        <p:spPr/>
        <p:txBody>
          <a:bodyPr/>
          <a:lstStyle/>
          <a:p>
            <a:fld id="{82D2A8A0-34A9-9848-AC24-BD409390706D}" type="slidenum">
              <a:rPr lang="en-GB" altLang="en-US" smtClean="0"/>
              <a:pPr/>
              <a:t>12</a:t>
            </a:fld>
            <a:endParaRPr lang="en-GB" altLang="en-US"/>
          </a:p>
        </p:txBody>
      </p:sp>
      <p:sp>
        <p:nvSpPr>
          <p:cNvPr id="9" name="Rectangle 8">
            <a:extLst>
              <a:ext uri="{FF2B5EF4-FFF2-40B4-BE49-F238E27FC236}">
                <a16:creationId xmlns:a16="http://schemas.microsoft.com/office/drawing/2014/main" id="{54C6D219-1967-E147-83AC-BA6D3B7D3905}"/>
              </a:ext>
            </a:extLst>
          </p:cNvPr>
          <p:cNvSpPr/>
          <p:nvPr/>
        </p:nvSpPr>
        <p:spPr>
          <a:xfrm>
            <a:off x="6653383" y="5871786"/>
            <a:ext cx="2179892" cy="338554"/>
          </a:xfrm>
          <a:prstGeom prst="rect">
            <a:avLst/>
          </a:prstGeom>
        </p:spPr>
        <p:txBody>
          <a:bodyPr wrap="none">
            <a:spAutoFit/>
          </a:bodyPr>
          <a:lstStyle/>
          <a:p>
            <a:r>
              <a:rPr lang="fr-FR" sz="1600" dirty="0"/>
              <a:t>(ICAO Env. Report 2016)</a:t>
            </a:r>
          </a:p>
        </p:txBody>
      </p:sp>
      <p:sp>
        <p:nvSpPr>
          <p:cNvPr id="8" name="Rectangle 7">
            <a:extLst>
              <a:ext uri="{FF2B5EF4-FFF2-40B4-BE49-F238E27FC236}">
                <a16:creationId xmlns:a16="http://schemas.microsoft.com/office/drawing/2014/main" id="{60B99A2A-B9F5-B14A-B9FA-5913F99E9B83}"/>
              </a:ext>
            </a:extLst>
          </p:cNvPr>
          <p:cNvSpPr/>
          <p:nvPr/>
        </p:nvSpPr>
        <p:spPr>
          <a:xfrm>
            <a:off x="457199" y="1364119"/>
            <a:ext cx="5599355" cy="369332"/>
          </a:xfrm>
          <a:prstGeom prst="rect">
            <a:avLst/>
          </a:prstGeom>
        </p:spPr>
        <p:txBody>
          <a:bodyPr wrap="square">
            <a:spAutoFit/>
          </a:bodyPr>
          <a:lstStyle/>
          <a:p>
            <a:r>
              <a:rPr lang="fr-FR" dirty="0" err="1"/>
              <a:t>Current</a:t>
            </a:r>
            <a:r>
              <a:rPr lang="fr-FR" dirty="0"/>
              <a:t> </a:t>
            </a:r>
            <a:r>
              <a:rPr lang="fr-FR" dirty="0" err="1"/>
              <a:t>level</a:t>
            </a:r>
            <a:r>
              <a:rPr lang="fr-FR" dirty="0"/>
              <a:t> of </a:t>
            </a:r>
            <a:r>
              <a:rPr lang="fr-FR" dirty="0" err="1"/>
              <a:t>understanding</a:t>
            </a:r>
            <a:r>
              <a:rPr lang="fr-FR" dirty="0"/>
              <a:t> in </a:t>
            </a:r>
            <a:r>
              <a:rPr lang="fr-FR" dirty="0" err="1"/>
              <a:t>emissions</a:t>
            </a:r>
            <a:r>
              <a:rPr lang="fr-FR" dirty="0"/>
              <a:t> inventories</a:t>
            </a:r>
          </a:p>
        </p:txBody>
      </p:sp>
    </p:spTree>
    <p:extLst>
      <p:ext uri="{BB962C8B-B14F-4D97-AF65-F5344CB8AC3E}">
        <p14:creationId xmlns:p14="http://schemas.microsoft.com/office/powerpoint/2010/main" val="20362737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1CD0-CEF3-144C-9763-7ECEE95813E7}"/>
              </a:ext>
            </a:extLst>
          </p:cNvPr>
          <p:cNvSpPr>
            <a:spLocks noGrp="1"/>
          </p:cNvSpPr>
          <p:nvPr>
            <p:ph type="title"/>
          </p:nvPr>
        </p:nvSpPr>
        <p:spPr/>
        <p:txBody>
          <a:bodyPr>
            <a:noAutofit/>
          </a:bodyPr>
          <a:lstStyle/>
          <a:p>
            <a:r>
              <a:rPr lang="fr-FR" sz="2800" b="1" dirty="0"/>
              <a:t>How </a:t>
            </a:r>
            <a:r>
              <a:rPr lang="fr-FR" sz="2800" b="1" dirty="0" err="1"/>
              <a:t>we</a:t>
            </a:r>
            <a:r>
              <a:rPr lang="fr-FR" sz="2800" b="1" dirty="0"/>
              <a:t> </a:t>
            </a:r>
            <a:r>
              <a:rPr lang="fr-FR" sz="2800" b="1" dirty="0" err="1"/>
              <a:t>can</a:t>
            </a:r>
            <a:r>
              <a:rPr lang="fr-FR" sz="2800" b="1" dirty="0"/>
              <a:t> </a:t>
            </a:r>
            <a:r>
              <a:rPr lang="fr-FR" sz="2800" b="1" dirty="0" err="1"/>
              <a:t>improve</a:t>
            </a:r>
            <a:r>
              <a:rPr lang="fr-FR" sz="2800" b="1" dirty="0"/>
              <a:t> </a:t>
            </a:r>
            <a:r>
              <a:rPr lang="fr-FR" sz="2800" b="1" dirty="0" err="1"/>
              <a:t>our</a:t>
            </a:r>
            <a:r>
              <a:rPr lang="fr-FR" sz="2800" b="1" dirty="0"/>
              <a:t> </a:t>
            </a:r>
            <a:r>
              <a:rPr lang="fr-FR" sz="2800" b="1" dirty="0" err="1"/>
              <a:t>assessments</a:t>
            </a:r>
            <a:r>
              <a:rPr lang="fr-FR" sz="2800" b="1" dirty="0"/>
              <a:t/>
            </a:r>
            <a:br>
              <a:rPr lang="fr-FR" sz="2800" b="1" dirty="0"/>
            </a:br>
            <a:r>
              <a:rPr lang="fr-FR" sz="2800" dirty="0"/>
              <a:t/>
            </a:r>
            <a:br>
              <a:rPr lang="fr-FR" sz="2800" dirty="0"/>
            </a:br>
            <a:endParaRPr lang="fr-FR" sz="2800" dirty="0"/>
          </a:p>
        </p:txBody>
      </p:sp>
      <p:sp>
        <p:nvSpPr>
          <p:cNvPr id="3" name="Content Placeholder 2">
            <a:extLst>
              <a:ext uri="{FF2B5EF4-FFF2-40B4-BE49-F238E27FC236}">
                <a16:creationId xmlns:a16="http://schemas.microsoft.com/office/drawing/2014/main" id="{2CB1A8DB-CD14-FC42-8958-1564D150D5AD}"/>
              </a:ext>
            </a:extLst>
          </p:cNvPr>
          <p:cNvSpPr>
            <a:spLocks noGrp="1"/>
          </p:cNvSpPr>
          <p:nvPr>
            <p:ph idx="1"/>
          </p:nvPr>
        </p:nvSpPr>
        <p:spPr/>
        <p:txBody>
          <a:bodyPr/>
          <a:lstStyle/>
          <a:p>
            <a:pPr marL="285750" indent="-285750">
              <a:buFont typeface="Arial" panose="020B0604020202020204" pitchFamily="34" charset="0"/>
              <a:buChar char="•"/>
            </a:pPr>
            <a:r>
              <a:rPr lang="fr-FR" sz="1800" b="1" dirty="0">
                <a:latin typeface="+mn-lt"/>
              </a:rPr>
              <a:t>An “open” solution (or </a:t>
            </a:r>
            <a:r>
              <a:rPr lang="fr-FR" sz="1800" dirty="0">
                <a:latin typeface="+mn-lt"/>
              </a:rPr>
              <a:t>the “</a:t>
            </a:r>
            <a:r>
              <a:rPr lang="fr-FR" sz="1800" b="1" dirty="0">
                <a:latin typeface="+mn-lt"/>
              </a:rPr>
              <a:t>open-source </a:t>
            </a:r>
            <a:r>
              <a:rPr lang="fr-FR" sz="1800" b="1" dirty="0" err="1">
                <a:latin typeface="+mn-lt"/>
              </a:rPr>
              <a:t>approach</a:t>
            </a:r>
            <a:r>
              <a:rPr lang="fr-FR" sz="1800" dirty="0">
                <a:latin typeface="+mn-lt"/>
              </a:rPr>
              <a:t>”)</a:t>
            </a:r>
          </a:p>
          <a:p>
            <a:pPr lvl="1"/>
            <a:r>
              <a:rPr lang="fr-FR" sz="1600" dirty="0" err="1"/>
              <a:t>Lessons</a:t>
            </a:r>
            <a:r>
              <a:rPr lang="fr-FR" sz="1600" dirty="0"/>
              <a:t>, values and </a:t>
            </a:r>
            <a:r>
              <a:rPr lang="fr-FR" sz="1600" dirty="0" err="1"/>
              <a:t>principles</a:t>
            </a:r>
            <a:r>
              <a:rPr lang="fr-FR" sz="1600" dirty="0"/>
              <a:t> </a:t>
            </a:r>
            <a:r>
              <a:rPr lang="fr-FR" sz="1600" dirty="0" err="1"/>
              <a:t>from</a:t>
            </a:r>
            <a:r>
              <a:rPr lang="fr-FR" sz="1600" dirty="0"/>
              <a:t> the open-source software </a:t>
            </a:r>
            <a:r>
              <a:rPr lang="fr-FR" sz="1600" dirty="0" err="1"/>
              <a:t>community</a:t>
            </a:r>
            <a:r>
              <a:rPr lang="fr-FR" sz="1600" dirty="0"/>
              <a:t> </a:t>
            </a:r>
            <a:r>
              <a:rPr lang="fr-FR" sz="1600" dirty="0" err="1"/>
              <a:t>apply</a:t>
            </a:r>
            <a:r>
              <a:rPr lang="fr-FR" sz="1600" dirty="0"/>
              <a:t> to the world </a:t>
            </a:r>
            <a:r>
              <a:rPr lang="fr-FR" sz="1600" dirty="0" err="1"/>
              <a:t>beyond</a:t>
            </a:r>
            <a:r>
              <a:rPr lang="fr-FR" sz="1600" dirty="0"/>
              <a:t> software </a:t>
            </a:r>
            <a:r>
              <a:rPr lang="fr-FR" sz="1600" dirty="0" err="1"/>
              <a:t>development</a:t>
            </a:r>
            <a:r>
              <a:rPr lang="fr-FR" sz="1600" dirty="0"/>
              <a:t>.</a:t>
            </a:r>
          </a:p>
          <a:p>
            <a:pPr lvl="1"/>
            <a:r>
              <a:rPr lang="fr-FR" sz="1600" kern="1200" dirty="0" err="1"/>
              <a:t>Problem-solving</a:t>
            </a:r>
            <a:r>
              <a:rPr lang="fr-FR" sz="1600" kern="1200" dirty="0"/>
              <a:t> as a collective effort. </a:t>
            </a:r>
          </a:p>
          <a:p>
            <a:pPr lvl="1"/>
            <a:r>
              <a:rPr lang="fr-FR" sz="1600" kern="1200" dirty="0" err="1"/>
              <a:t>U</a:t>
            </a:r>
            <a:r>
              <a:rPr lang="fr-FR" sz="1600" dirty="0" err="1"/>
              <a:t>seful</a:t>
            </a:r>
            <a:r>
              <a:rPr lang="fr-FR" sz="1600" dirty="0"/>
              <a:t> </a:t>
            </a:r>
            <a:r>
              <a:rPr lang="fr-FR" sz="1600" dirty="0" err="1"/>
              <a:t>ideas</a:t>
            </a:r>
            <a:r>
              <a:rPr lang="fr-FR" sz="1600" dirty="0"/>
              <a:t> </a:t>
            </a:r>
            <a:r>
              <a:rPr lang="fr-FR" sz="1600" dirty="0" err="1"/>
              <a:t>can</a:t>
            </a:r>
            <a:r>
              <a:rPr lang="fr-FR" sz="1600" dirty="0"/>
              <a:t> </a:t>
            </a:r>
            <a:r>
              <a:rPr lang="fr-FR" sz="1600" dirty="0" err="1"/>
              <a:t>rise</a:t>
            </a:r>
            <a:r>
              <a:rPr lang="fr-FR" sz="1600" dirty="0"/>
              <a:t> </a:t>
            </a:r>
            <a:r>
              <a:rPr lang="fr-FR" sz="1600" dirty="0" err="1"/>
              <a:t>from</a:t>
            </a:r>
            <a:r>
              <a:rPr lang="fr-FR" sz="1600" dirty="0"/>
              <a:t> people </a:t>
            </a:r>
            <a:r>
              <a:rPr lang="fr-FR" sz="1600" dirty="0" err="1"/>
              <a:t>outside</a:t>
            </a:r>
            <a:r>
              <a:rPr lang="fr-FR" sz="1600" dirty="0"/>
              <a:t> an </a:t>
            </a:r>
            <a:r>
              <a:rPr lang="fr-FR" sz="1600" dirty="0" err="1"/>
              <a:t>organization’s</a:t>
            </a:r>
            <a:r>
              <a:rPr lang="fr-FR" sz="1600" dirty="0"/>
              <a:t> </a:t>
            </a:r>
            <a:r>
              <a:rPr lang="fr-FR" sz="1600" dirty="0" err="1"/>
              <a:t>own</a:t>
            </a:r>
            <a:r>
              <a:rPr lang="fr-FR" sz="1600" dirty="0"/>
              <a:t> </a:t>
            </a:r>
            <a:r>
              <a:rPr lang="fr-FR" sz="1600" dirty="0" err="1"/>
              <a:t>roster</a:t>
            </a:r>
            <a:r>
              <a:rPr lang="fr-FR" sz="1600" dirty="0"/>
              <a:t> of </a:t>
            </a:r>
            <a:r>
              <a:rPr lang="fr-FR" sz="1600" dirty="0" err="1"/>
              <a:t>employees</a:t>
            </a:r>
            <a:r>
              <a:rPr lang="fr-FR" sz="1600" dirty="0"/>
              <a:t>.</a:t>
            </a:r>
          </a:p>
          <a:p>
            <a:pPr lvl="1"/>
            <a:endParaRPr lang="fr-FR" sz="1600" dirty="0"/>
          </a:p>
          <a:p>
            <a:pPr marL="285750" indent="-285750">
              <a:buFont typeface="Arial" panose="020B0604020202020204" pitchFamily="34" charset="0"/>
              <a:buChar char="•"/>
            </a:pPr>
            <a:r>
              <a:rPr lang="fr-FR" sz="1800" dirty="0" err="1">
                <a:latin typeface="+mn-lt"/>
              </a:rPr>
              <a:t>Need</a:t>
            </a:r>
            <a:r>
              <a:rPr lang="fr-FR" sz="1800" dirty="0">
                <a:latin typeface="+mn-lt"/>
              </a:rPr>
              <a:t> for a </a:t>
            </a:r>
            <a:r>
              <a:rPr lang="fr-FR" sz="1800" b="1" dirty="0" err="1">
                <a:latin typeface="+mn-lt"/>
              </a:rPr>
              <a:t>common</a:t>
            </a:r>
            <a:r>
              <a:rPr lang="fr-FR" sz="1800" b="1" dirty="0">
                <a:latin typeface="+mn-lt"/>
              </a:rPr>
              <a:t> </a:t>
            </a:r>
            <a:r>
              <a:rPr lang="fr-FR" sz="1800" b="1" dirty="0" err="1">
                <a:latin typeface="+mn-lt"/>
              </a:rPr>
              <a:t>platform</a:t>
            </a:r>
            <a:r>
              <a:rPr lang="fr-FR" sz="1800" b="1" dirty="0">
                <a:latin typeface="+mn-lt"/>
              </a:rPr>
              <a:t> </a:t>
            </a:r>
            <a:r>
              <a:rPr lang="fr-FR" sz="1800" dirty="0" err="1">
                <a:latin typeface="+mn-lt"/>
              </a:rPr>
              <a:t>that</a:t>
            </a:r>
            <a:r>
              <a:rPr lang="fr-FR" sz="1800" dirty="0">
                <a:latin typeface="+mn-lt"/>
              </a:rPr>
              <a:t> </a:t>
            </a:r>
            <a:r>
              <a:rPr lang="fr-FR" sz="1800" dirty="0" err="1">
                <a:latin typeface="+mn-lt"/>
              </a:rPr>
              <a:t>will</a:t>
            </a:r>
            <a:r>
              <a:rPr lang="fr-FR" sz="1800" dirty="0">
                <a:latin typeface="+mn-lt"/>
              </a:rPr>
              <a:t> </a:t>
            </a:r>
            <a:r>
              <a:rPr lang="fr-FR" sz="1800" dirty="0" err="1">
                <a:latin typeface="+mn-lt"/>
              </a:rPr>
              <a:t>enable</a:t>
            </a:r>
            <a:r>
              <a:rPr lang="fr-FR" sz="1800" dirty="0">
                <a:latin typeface="+mn-lt"/>
              </a:rPr>
              <a:t> all </a:t>
            </a:r>
            <a:r>
              <a:rPr lang="fr-FR" sz="1800" dirty="0" err="1">
                <a:latin typeface="+mn-lt"/>
              </a:rPr>
              <a:t>interested</a:t>
            </a:r>
            <a:r>
              <a:rPr lang="fr-FR" sz="1800" dirty="0">
                <a:latin typeface="+mn-lt"/>
              </a:rPr>
              <a:t> parties to </a:t>
            </a:r>
            <a:r>
              <a:rPr lang="fr-FR" sz="1800" dirty="0" err="1">
                <a:latin typeface="+mn-lt"/>
              </a:rPr>
              <a:t>gravitate</a:t>
            </a:r>
            <a:r>
              <a:rPr lang="fr-FR" sz="1800" dirty="0">
                <a:latin typeface="+mn-lt"/>
              </a:rPr>
              <a:t> </a:t>
            </a:r>
            <a:r>
              <a:rPr lang="fr-FR" sz="1800" dirty="0" err="1">
                <a:latin typeface="+mn-lt"/>
              </a:rPr>
              <a:t>towards</a:t>
            </a:r>
            <a:r>
              <a:rPr lang="fr-FR" sz="1800" dirty="0">
                <a:latin typeface="+mn-lt"/>
              </a:rPr>
              <a:t> </a:t>
            </a:r>
            <a:r>
              <a:rPr lang="fr-FR" sz="1800" dirty="0" err="1">
                <a:latin typeface="+mn-lt"/>
              </a:rPr>
              <a:t>this</a:t>
            </a:r>
            <a:r>
              <a:rPr lang="fr-FR" sz="1800" dirty="0">
                <a:latin typeface="+mn-lt"/>
              </a:rPr>
              <a:t> new solution.</a:t>
            </a:r>
          </a:p>
          <a:p>
            <a:pPr marL="285750" indent="-285750">
              <a:buFont typeface="Arial" panose="020B0604020202020204" pitchFamily="34" charset="0"/>
              <a:buChar char="•"/>
            </a:pPr>
            <a:endParaRPr lang="fr-FR" sz="1800" dirty="0">
              <a:latin typeface="+mn-lt"/>
            </a:endParaRPr>
          </a:p>
          <a:p>
            <a:pPr marL="285750" indent="-285750">
              <a:buFont typeface="Arial" panose="020B0604020202020204" pitchFamily="34" charset="0"/>
              <a:buChar char="•"/>
            </a:pPr>
            <a:r>
              <a:rPr lang="fr-FR" sz="1800" dirty="0" err="1">
                <a:latin typeface="+mn-lt"/>
              </a:rPr>
              <a:t>Benefits</a:t>
            </a:r>
            <a:r>
              <a:rPr lang="fr-FR" sz="1800" dirty="0">
                <a:latin typeface="+mn-lt"/>
              </a:rPr>
              <a:t> </a:t>
            </a:r>
            <a:r>
              <a:rPr lang="fr-FR" sz="1800" dirty="0" err="1">
                <a:latin typeface="+mn-lt"/>
              </a:rPr>
              <a:t>include</a:t>
            </a:r>
            <a:r>
              <a:rPr lang="fr-FR" sz="1800" dirty="0">
                <a:latin typeface="+mn-lt"/>
              </a:rPr>
              <a:t> constant </a:t>
            </a:r>
            <a:r>
              <a:rPr lang="fr-FR" sz="1800" dirty="0" err="1">
                <a:latin typeface="+mn-lt"/>
              </a:rPr>
              <a:t>improvement</a:t>
            </a:r>
            <a:r>
              <a:rPr lang="fr-FR" sz="1800" dirty="0">
                <a:latin typeface="+mn-lt"/>
              </a:rPr>
              <a:t> and </a:t>
            </a:r>
            <a:r>
              <a:rPr lang="fr-FR" sz="1800" dirty="0" err="1">
                <a:latin typeface="+mn-lt"/>
              </a:rPr>
              <a:t>higher</a:t>
            </a:r>
            <a:r>
              <a:rPr lang="fr-FR" sz="1800" dirty="0">
                <a:latin typeface="+mn-lt"/>
              </a:rPr>
              <a:t> </a:t>
            </a:r>
            <a:r>
              <a:rPr lang="fr-FR" sz="1800" dirty="0" err="1">
                <a:latin typeface="+mn-lt"/>
              </a:rPr>
              <a:t>quality</a:t>
            </a:r>
            <a:r>
              <a:rPr lang="fr-FR" sz="1800" dirty="0">
                <a:latin typeface="+mn-lt"/>
              </a:rPr>
              <a:t> of </a:t>
            </a:r>
            <a:r>
              <a:rPr lang="fr-FR" sz="1800" dirty="0" err="1">
                <a:latin typeface="+mn-lt"/>
              </a:rPr>
              <a:t>results</a:t>
            </a:r>
            <a:r>
              <a:rPr lang="fr-FR" sz="1800" dirty="0">
                <a:latin typeface="+mn-lt"/>
              </a:rPr>
              <a:t> (</a:t>
            </a:r>
            <a:r>
              <a:rPr lang="fr-FR" sz="1800" dirty="0" err="1">
                <a:latin typeface="+mn-lt"/>
              </a:rPr>
              <a:t>increased</a:t>
            </a:r>
            <a:r>
              <a:rPr lang="fr-FR" sz="1800" dirty="0">
                <a:latin typeface="+mn-lt"/>
              </a:rPr>
              <a:t> </a:t>
            </a:r>
            <a:r>
              <a:rPr lang="fr-FR" sz="1800" dirty="0" err="1">
                <a:latin typeface="+mn-lt"/>
              </a:rPr>
              <a:t>auditability</a:t>
            </a:r>
            <a:r>
              <a:rPr lang="fr-FR" sz="1800" dirty="0">
                <a:latin typeface="+mn-lt"/>
              </a:rPr>
              <a:t>), </a:t>
            </a:r>
            <a:r>
              <a:rPr lang="fr-FR" sz="1800" dirty="0" err="1">
                <a:latin typeface="+mn-lt"/>
              </a:rPr>
              <a:t>customizability</a:t>
            </a:r>
            <a:r>
              <a:rPr lang="fr-FR" sz="1800" dirty="0">
                <a:latin typeface="+mn-lt"/>
              </a:rPr>
              <a:t>, </a:t>
            </a:r>
            <a:r>
              <a:rPr lang="fr-FR" sz="1800" dirty="0" err="1">
                <a:latin typeface="+mn-lt"/>
              </a:rPr>
              <a:t>flexibility</a:t>
            </a:r>
            <a:r>
              <a:rPr lang="fr-FR" sz="1800" dirty="0">
                <a:latin typeface="+mn-lt"/>
              </a:rPr>
              <a:t> and </a:t>
            </a:r>
            <a:r>
              <a:rPr lang="fr-FR" sz="1800" dirty="0" err="1">
                <a:latin typeface="+mn-lt"/>
              </a:rPr>
              <a:t>lower</a:t>
            </a:r>
            <a:r>
              <a:rPr lang="fr-FR" sz="1800" dirty="0">
                <a:latin typeface="+mn-lt"/>
              </a:rPr>
              <a:t> </a:t>
            </a:r>
            <a:r>
              <a:rPr lang="fr-FR" sz="1800" dirty="0" err="1">
                <a:latin typeface="+mn-lt"/>
              </a:rPr>
              <a:t>cost</a:t>
            </a:r>
            <a:r>
              <a:rPr lang="fr-FR" sz="1800" dirty="0">
                <a:latin typeface="+mn-lt"/>
              </a:rPr>
              <a:t>. </a:t>
            </a:r>
          </a:p>
          <a:p>
            <a:endParaRPr lang="fr-FR" sz="1800" dirty="0">
              <a:latin typeface="+mn-lt"/>
            </a:endParaRPr>
          </a:p>
        </p:txBody>
      </p:sp>
      <p:sp>
        <p:nvSpPr>
          <p:cNvPr id="4" name="Footer Placeholder 3">
            <a:extLst>
              <a:ext uri="{FF2B5EF4-FFF2-40B4-BE49-F238E27FC236}">
                <a16:creationId xmlns:a16="http://schemas.microsoft.com/office/drawing/2014/main" id="{5508A0C6-78E6-434B-B8B7-C30FB4AAEE28}"/>
              </a:ext>
            </a:extLst>
          </p:cNvPr>
          <p:cNvSpPr>
            <a:spLocks noGrp="1"/>
          </p:cNvSpPr>
          <p:nvPr>
            <p:ph type="ftr" sz="quarter" idx="10"/>
          </p:nvPr>
        </p:nvSpPr>
        <p:spPr/>
        <p:txBody>
          <a:bodyPr/>
          <a:lstStyle/>
          <a:p>
            <a:pPr>
              <a:defRPr/>
            </a:pPr>
            <a:r>
              <a:rPr lang="en-GB" altLang="en-US" dirty="0"/>
              <a:t>SESAR WAVE 2 - PJ19.4.2</a:t>
            </a:r>
          </a:p>
        </p:txBody>
      </p:sp>
      <p:sp>
        <p:nvSpPr>
          <p:cNvPr id="5" name="Slide Number Placeholder 4">
            <a:extLst>
              <a:ext uri="{FF2B5EF4-FFF2-40B4-BE49-F238E27FC236}">
                <a16:creationId xmlns:a16="http://schemas.microsoft.com/office/drawing/2014/main" id="{84CB5977-28DA-E349-8A3F-EF5C219C0BEC}"/>
              </a:ext>
            </a:extLst>
          </p:cNvPr>
          <p:cNvSpPr>
            <a:spLocks noGrp="1"/>
          </p:cNvSpPr>
          <p:nvPr>
            <p:ph type="sldNum" sz="quarter" idx="11"/>
          </p:nvPr>
        </p:nvSpPr>
        <p:spPr/>
        <p:txBody>
          <a:bodyPr/>
          <a:lstStyle/>
          <a:p>
            <a:fld id="{82D2A8A0-34A9-9848-AC24-BD409390706D}" type="slidenum">
              <a:rPr lang="en-GB" altLang="en-US" smtClean="0"/>
              <a:pPr/>
              <a:t>13</a:t>
            </a:fld>
            <a:endParaRPr lang="en-GB" altLang="en-US"/>
          </a:p>
        </p:txBody>
      </p:sp>
    </p:spTree>
    <p:extLst>
      <p:ext uri="{BB962C8B-B14F-4D97-AF65-F5344CB8AC3E}">
        <p14:creationId xmlns:p14="http://schemas.microsoft.com/office/powerpoint/2010/main" val="33533587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4">
            <a:extLst>
              <a:ext uri="{FF2B5EF4-FFF2-40B4-BE49-F238E27FC236}">
                <a16:creationId xmlns:a16="http://schemas.microsoft.com/office/drawing/2014/main" id="{4008FF34-7F00-7842-9487-DED5AEC91549}"/>
              </a:ext>
            </a:extLst>
          </p:cNvPr>
          <p:cNvSpPr>
            <a:spLocks noGrp="1"/>
          </p:cNvSpPr>
          <p:nvPr>
            <p:ph type="sldNum" sz="quarter" idx="11"/>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665E291-CE68-E848-B1E1-D04A60DA4C47}" type="slidenum">
              <a:rPr lang="en-GB" altLang="en-US">
                <a:solidFill>
                  <a:srgbClr val="808080"/>
                </a:solidFill>
              </a:rPr>
              <a:pPr eaLnBrk="1" hangingPunct="1"/>
              <a:t>14</a:t>
            </a:fld>
            <a:endParaRPr lang="en-GB" altLang="en-US">
              <a:solidFill>
                <a:srgbClr val="808080"/>
              </a:solidFill>
            </a:endParaRPr>
          </a:p>
        </p:txBody>
      </p:sp>
      <p:sp>
        <p:nvSpPr>
          <p:cNvPr id="4100" name="Rectangle 2">
            <a:extLst>
              <a:ext uri="{FF2B5EF4-FFF2-40B4-BE49-F238E27FC236}">
                <a16:creationId xmlns:a16="http://schemas.microsoft.com/office/drawing/2014/main" id="{4FB5CF93-73BE-F54C-9EDC-E1D01E75DB0B}"/>
              </a:ext>
            </a:extLst>
          </p:cNvPr>
          <p:cNvSpPr>
            <a:spLocks noGrp="1" noChangeArrowheads="1"/>
          </p:cNvSpPr>
          <p:nvPr>
            <p:ph type="title"/>
          </p:nvPr>
        </p:nvSpPr>
        <p:spPr/>
        <p:txBody>
          <a:bodyPr>
            <a:normAutofit/>
          </a:bodyPr>
          <a:lstStyle/>
          <a:p>
            <a:pPr eaLnBrk="1" hangingPunct="1"/>
            <a:r>
              <a:rPr lang="en-US" altLang="en-US" sz="2800" dirty="0"/>
              <a:t>Open-ALAQS: General context</a:t>
            </a:r>
          </a:p>
        </p:txBody>
      </p:sp>
      <p:sp>
        <p:nvSpPr>
          <p:cNvPr id="4101" name="Rectangle 3">
            <a:extLst>
              <a:ext uri="{FF2B5EF4-FFF2-40B4-BE49-F238E27FC236}">
                <a16:creationId xmlns:a16="http://schemas.microsoft.com/office/drawing/2014/main" id="{0A789E39-1D04-DB49-9970-CC3F53B0B748}"/>
              </a:ext>
            </a:extLst>
          </p:cNvPr>
          <p:cNvSpPr>
            <a:spLocks noGrp="1" noChangeArrowheads="1"/>
          </p:cNvSpPr>
          <p:nvPr>
            <p:ph type="body" idx="1"/>
          </p:nvPr>
        </p:nvSpPr>
        <p:spPr/>
        <p:txBody>
          <a:bodyPr/>
          <a:lstStyle/>
          <a:p>
            <a:pPr marL="342900" lvl="1" indent="-342900"/>
            <a:r>
              <a:rPr lang="en-US" dirty="0"/>
              <a:t>The first version of ALAQS was developed by the EUROCONTROL Experimental Centre between 2002 and 2009 under the name ALAQS-AV</a:t>
            </a:r>
          </a:p>
          <a:p>
            <a:pPr marL="342900" lvl="1" indent="-342900"/>
            <a:endParaRPr lang="en-US" dirty="0"/>
          </a:p>
          <a:p>
            <a:pPr marL="342900" lvl="1" indent="-342900"/>
            <a:r>
              <a:rPr lang="en-US" dirty="0"/>
              <a:t>ALAQS-AV was approved for use by the ICAO Committee on Aviation Environmental Protection (cf. CAEP/9-IP/13, Dec. 2009)</a:t>
            </a:r>
          </a:p>
          <a:p>
            <a:pPr marL="342900" lvl="1" indent="-342900"/>
            <a:endParaRPr lang="en-US" dirty="0"/>
          </a:p>
          <a:p>
            <a:pPr marL="342900" lvl="1" indent="-342900"/>
            <a:r>
              <a:rPr lang="en-US" dirty="0"/>
              <a:t>Open-ALAQS was developed in the context of the SESAR </a:t>
            </a:r>
            <a:r>
              <a:rPr lang="en-US" dirty="0" err="1"/>
              <a:t>Programme</a:t>
            </a:r>
            <a:r>
              <a:rPr lang="en-US" dirty="0"/>
              <a:t> to allow SESAR partners to perform local air quality assessments</a:t>
            </a:r>
          </a:p>
          <a:p>
            <a:pPr marL="400050" lvl="2" indent="0">
              <a:buNone/>
            </a:pPr>
            <a:r>
              <a:rPr lang="en-US" dirty="0">
                <a:hlinkClick r:id="rId3"/>
              </a:rPr>
              <a:t>https://www.eurocontrol.int/online-tool/airport-local-air-quality-studies</a:t>
            </a:r>
            <a:endParaRPr lang="en-US" dirty="0"/>
          </a:p>
          <a:p>
            <a:pPr marL="400050" lvl="2" indent="0">
              <a:buNone/>
            </a:pPr>
            <a:endParaRPr lang="en-US" dirty="0"/>
          </a:p>
        </p:txBody>
      </p:sp>
      <p:sp>
        <p:nvSpPr>
          <p:cNvPr id="6" name="Footer Placeholder 3">
            <a:extLst>
              <a:ext uri="{FF2B5EF4-FFF2-40B4-BE49-F238E27FC236}">
                <a16:creationId xmlns:a16="http://schemas.microsoft.com/office/drawing/2014/main" id="{B861C63B-C10F-0D4C-90FE-709208AAC1E3}"/>
              </a:ext>
            </a:extLst>
          </p:cNvPr>
          <p:cNvSpPr>
            <a:spLocks noGrp="1"/>
          </p:cNvSpPr>
          <p:nvPr>
            <p:ph type="ftr" sz="quarter" idx="10"/>
          </p:nvPr>
        </p:nvSpPr>
        <p:spPr>
          <a:xfrm>
            <a:off x="2481263" y="6572250"/>
            <a:ext cx="4171950" cy="269875"/>
          </a:xfrm>
        </p:spPr>
        <p:txBody>
          <a:bodyPr/>
          <a:lstStyle/>
          <a:p>
            <a:pPr>
              <a:defRPr/>
            </a:pPr>
            <a:r>
              <a:rPr lang="en-GB" altLang="en-US" dirty="0"/>
              <a:t>SESAR WAVE 2 - PJ19.4.2</a:t>
            </a:r>
          </a:p>
        </p:txBody>
      </p:sp>
    </p:spTree>
    <p:extLst>
      <p:ext uri="{BB962C8B-B14F-4D97-AF65-F5344CB8AC3E}">
        <p14:creationId xmlns:p14="http://schemas.microsoft.com/office/powerpoint/2010/main" val="761303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03A5B8-251F-054C-9B9A-F54553ACE703}"/>
              </a:ext>
            </a:extLst>
          </p:cNvPr>
          <p:cNvPicPr>
            <a:picLocks noChangeAspect="1"/>
          </p:cNvPicPr>
          <p:nvPr/>
        </p:nvPicPr>
        <p:blipFill>
          <a:blip r:embed="rId3"/>
          <a:stretch>
            <a:fillRect/>
          </a:stretch>
        </p:blipFill>
        <p:spPr>
          <a:xfrm>
            <a:off x="2941545" y="1868322"/>
            <a:ext cx="6010459" cy="4351503"/>
          </a:xfrm>
          <a:prstGeom prst="rect">
            <a:avLst/>
          </a:prstGeom>
        </p:spPr>
      </p:pic>
      <p:sp>
        <p:nvSpPr>
          <p:cNvPr id="2" name="Title 1"/>
          <p:cNvSpPr>
            <a:spLocks noGrp="1"/>
          </p:cNvSpPr>
          <p:nvPr>
            <p:ph type="title"/>
          </p:nvPr>
        </p:nvSpPr>
        <p:spPr/>
        <p:txBody>
          <a:bodyPr>
            <a:normAutofit/>
          </a:bodyPr>
          <a:lstStyle/>
          <a:p>
            <a:r>
              <a:rPr lang="en-US" sz="2800" dirty="0"/>
              <a:t>Open-ALAQS architecture</a:t>
            </a:r>
          </a:p>
        </p:txBody>
      </p:sp>
      <p:sp>
        <p:nvSpPr>
          <p:cNvPr id="4" name="Footer Placeholder 3"/>
          <p:cNvSpPr>
            <a:spLocks noGrp="1"/>
          </p:cNvSpPr>
          <p:nvPr>
            <p:ph type="ftr" sz="quarter" idx="10"/>
          </p:nvPr>
        </p:nvSpPr>
        <p:spPr/>
        <p:txBody>
          <a:bodyPr/>
          <a:lstStyle/>
          <a:p>
            <a:pPr>
              <a:defRPr/>
            </a:pPr>
            <a:r>
              <a:rPr lang="en-GB" altLang="en-US" dirty="0"/>
              <a:t>SESAR WAVE 2 - PJ19.4.2</a:t>
            </a:r>
          </a:p>
        </p:txBody>
      </p:sp>
      <p:sp>
        <p:nvSpPr>
          <p:cNvPr id="5" name="Slide Number Placeholder 4"/>
          <p:cNvSpPr>
            <a:spLocks noGrp="1"/>
          </p:cNvSpPr>
          <p:nvPr>
            <p:ph type="sldNum" sz="quarter" idx="11"/>
          </p:nvPr>
        </p:nvSpPr>
        <p:spPr/>
        <p:txBody>
          <a:bodyPr/>
          <a:lstStyle/>
          <a:p>
            <a:fld id="{844434C5-B9B8-D446-8663-C192748820FF}" type="slidenum">
              <a:rPr lang="en-GB" smtClean="0"/>
              <a:pPr/>
              <a:t>15</a:t>
            </a:fld>
            <a:endParaRPr lang="en-GB"/>
          </a:p>
        </p:txBody>
      </p:sp>
      <p:sp>
        <p:nvSpPr>
          <p:cNvPr id="13" name="Content Placeholder 7">
            <a:extLst>
              <a:ext uri="{FF2B5EF4-FFF2-40B4-BE49-F238E27FC236}">
                <a16:creationId xmlns:a16="http://schemas.microsoft.com/office/drawing/2014/main" id="{5257F20A-6322-4E48-B860-3C2329BEF834}"/>
              </a:ext>
            </a:extLst>
          </p:cNvPr>
          <p:cNvSpPr>
            <a:spLocks noGrp="1"/>
          </p:cNvSpPr>
          <p:nvPr>
            <p:ph idx="1"/>
          </p:nvPr>
        </p:nvSpPr>
        <p:spPr/>
        <p:txBody>
          <a:bodyPr/>
          <a:lstStyle/>
          <a:p>
            <a:pPr marL="285750" indent="-285750">
              <a:buFont typeface="Arial" panose="020B0604020202020204" pitchFamily="34" charset="0"/>
              <a:buChar char="•"/>
            </a:pPr>
            <a:r>
              <a:rPr lang="en-GB" dirty="0"/>
              <a:t>Completely built around an open architecture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US" dirty="0"/>
              <a:t>Modular design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Works with QGIS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Coupled with AUSTAL</a:t>
            </a:r>
          </a:p>
          <a:p>
            <a:endParaRPr lang="en-US" dirty="0"/>
          </a:p>
        </p:txBody>
      </p:sp>
    </p:spTree>
    <p:extLst>
      <p:ext uri="{BB962C8B-B14F-4D97-AF65-F5344CB8AC3E}">
        <p14:creationId xmlns:p14="http://schemas.microsoft.com/office/powerpoint/2010/main" val="10873858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Emissions sources in Open-ALAQS</a:t>
            </a:r>
          </a:p>
        </p:txBody>
      </p:sp>
      <p:sp>
        <p:nvSpPr>
          <p:cNvPr id="4" name="Footer Placeholder 3"/>
          <p:cNvSpPr>
            <a:spLocks noGrp="1"/>
          </p:cNvSpPr>
          <p:nvPr>
            <p:ph type="ftr" sz="quarter" idx="10"/>
          </p:nvPr>
        </p:nvSpPr>
        <p:spPr/>
        <p:txBody>
          <a:bodyPr/>
          <a:lstStyle/>
          <a:p>
            <a:pPr>
              <a:defRPr/>
            </a:pPr>
            <a:r>
              <a:rPr lang="en-GB" altLang="en-US" dirty="0"/>
              <a:t>SESAR WAVE 2 - PJ19.4.2</a:t>
            </a:r>
          </a:p>
        </p:txBody>
      </p:sp>
      <p:sp>
        <p:nvSpPr>
          <p:cNvPr id="5" name="Slide Number Placeholder 4"/>
          <p:cNvSpPr>
            <a:spLocks noGrp="1"/>
          </p:cNvSpPr>
          <p:nvPr>
            <p:ph type="sldNum" sz="quarter" idx="11"/>
          </p:nvPr>
        </p:nvSpPr>
        <p:spPr/>
        <p:txBody>
          <a:bodyPr/>
          <a:lstStyle/>
          <a:p>
            <a:fld id="{844434C5-B9B8-D446-8663-C192748820FF}" type="slidenum">
              <a:rPr lang="en-GB" smtClean="0"/>
              <a:pPr/>
              <a:t>16</a:t>
            </a:fld>
            <a:endParaRPr lang="en-GB"/>
          </a:p>
        </p:txBody>
      </p:sp>
      <p:pic>
        <p:nvPicPr>
          <p:cNvPr id="6" name="Content Placeholder 5" descr="emission_sources.png"/>
          <p:cNvPicPr>
            <a:picLocks noGrp="1" noChangeAspect="1"/>
          </p:cNvPicPr>
          <p:nvPr>
            <p:ph idx="1"/>
          </p:nvPr>
        </p:nvPicPr>
        <p:blipFill>
          <a:blip r:embed="rId3">
            <a:extLst>
              <a:ext uri="{28A0092B-C50C-407E-A947-70E740481C1C}">
                <a14:useLocalDpi xmlns:a14="http://schemas.microsoft.com/office/drawing/2010/main" val="0"/>
              </a:ext>
            </a:extLst>
          </a:blip>
          <a:srcRect l="-6539" r="-6539"/>
          <a:stretch>
            <a:fillRect/>
          </a:stretch>
        </p:blipFill>
        <p:spPr>
          <a:prstGeom prst="rect">
            <a:avLst/>
          </a:prstGeom>
        </p:spPr>
      </p:pic>
    </p:spTree>
    <p:extLst>
      <p:ext uri="{BB962C8B-B14F-4D97-AF65-F5344CB8AC3E}">
        <p14:creationId xmlns:p14="http://schemas.microsoft.com/office/powerpoint/2010/main" val="8684757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descr="figure_0.png"/>
          <p:cNvPicPr>
            <a:picLocks noChangeAspect="1"/>
          </p:cNvPicPr>
          <p:nvPr/>
        </p:nvPicPr>
        <p:blipFill rotWithShape="1">
          <a:blip r:embed="rId3">
            <a:extLst>
              <a:ext uri="{28A0092B-C50C-407E-A947-70E740481C1C}">
                <a14:useLocalDpi xmlns:a14="http://schemas.microsoft.com/office/drawing/2010/main" val="0"/>
              </a:ext>
            </a:extLst>
          </a:blip>
          <a:srcRect l="51000" t="1868" r="25" b="50544"/>
          <a:stretch/>
        </p:blipFill>
        <p:spPr bwMode="auto">
          <a:xfrm>
            <a:off x="5791200" y="4061546"/>
            <a:ext cx="3278187" cy="2326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GB" dirty="0"/>
              <a:t>ICAO Engine Emissions Databank</a:t>
            </a:r>
            <a:r>
              <a:rPr lang="en-GB" b="1" i="1" dirty="0"/>
              <a:t> </a:t>
            </a:r>
            <a:r>
              <a:rPr lang="en-GB" dirty="0"/>
              <a:t>for aircraft jet engine emission factors (EFs)</a:t>
            </a:r>
          </a:p>
          <a:p>
            <a:pPr marL="285750" indent="-285750">
              <a:buFont typeface="Arial" panose="020B0604020202020204" pitchFamily="34" charset="0"/>
              <a:buChar char="•"/>
            </a:pPr>
            <a:r>
              <a:rPr lang="en-GB" dirty="0"/>
              <a:t>FOCA Piston Engine EFs </a:t>
            </a:r>
          </a:p>
          <a:p>
            <a:pPr marL="285750" indent="-285750">
              <a:buFont typeface="Arial" panose="020B0604020202020204" pitchFamily="34" charset="0"/>
              <a:buChar char="•"/>
            </a:pPr>
            <a:r>
              <a:rPr lang="en-GB" u="sng" dirty="0"/>
              <a:t>Possible</a:t>
            </a:r>
            <a:r>
              <a:rPr lang="en-GB" dirty="0"/>
              <a:t> to use turboprops EFs from the confidential FOI data base</a:t>
            </a:r>
          </a:p>
          <a:p>
            <a:pPr marL="285750" indent="-285750">
              <a:buFont typeface="Arial" panose="020B0604020202020204" pitchFamily="34" charset="0"/>
              <a:buChar char="•"/>
            </a:pPr>
            <a:r>
              <a:rPr lang="en-GB" dirty="0"/>
              <a:t>Performance profiles:</a:t>
            </a:r>
          </a:p>
          <a:p>
            <a:pPr lvl="1"/>
            <a:r>
              <a:rPr lang="en-GB" dirty="0"/>
              <a:t>Aircraft Noise and Performance Database</a:t>
            </a:r>
            <a:endParaRPr lang="en-US"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Road Traffic: </a:t>
            </a:r>
          </a:p>
          <a:p>
            <a:pPr lvl="1"/>
            <a:r>
              <a:rPr lang="en-GB" dirty="0"/>
              <a:t>Adapted from the COPERT IV method </a:t>
            </a:r>
          </a:p>
          <a:p>
            <a:pPr lvl="1"/>
            <a:r>
              <a:rPr lang="en-GB" dirty="0"/>
              <a:t>and emission factors</a:t>
            </a:r>
          </a:p>
          <a:p>
            <a:pPr lvl="1"/>
            <a:endParaRPr lang="en-GB" sz="2000" dirty="0"/>
          </a:p>
          <a:p>
            <a:pPr lvl="1"/>
            <a:endParaRPr lang="en-GB" sz="20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itle 1"/>
          <p:cNvSpPr>
            <a:spLocks noGrp="1"/>
          </p:cNvSpPr>
          <p:nvPr>
            <p:ph type="title"/>
          </p:nvPr>
        </p:nvSpPr>
        <p:spPr/>
        <p:txBody>
          <a:bodyPr>
            <a:normAutofit/>
          </a:bodyPr>
          <a:lstStyle/>
          <a:p>
            <a:r>
              <a:rPr lang="en-GB" sz="2800" dirty="0"/>
              <a:t>Emission factors &amp; Performance profiles</a:t>
            </a:r>
            <a:endParaRPr lang="en-US" sz="2800" dirty="0"/>
          </a:p>
        </p:txBody>
      </p:sp>
      <p:sp>
        <p:nvSpPr>
          <p:cNvPr id="4" name="Footer Placeholder 3"/>
          <p:cNvSpPr>
            <a:spLocks noGrp="1"/>
          </p:cNvSpPr>
          <p:nvPr>
            <p:ph type="ftr" sz="quarter" idx="10"/>
          </p:nvPr>
        </p:nvSpPr>
        <p:spPr/>
        <p:txBody>
          <a:bodyPr/>
          <a:lstStyle/>
          <a:p>
            <a:pPr>
              <a:defRPr/>
            </a:pPr>
            <a:r>
              <a:rPr lang="en-GB" altLang="en-US"/>
              <a:t>SESAR WAVE 2 - PJ19.4.2</a:t>
            </a:r>
            <a:endParaRPr lang="en-GB" altLang="en-US" dirty="0"/>
          </a:p>
        </p:txBody>
      </p:sp>
      <p:sp>
        <p:nvSpPr>
          <p:cNvPr id="5" name="Slide Number Placeholder 4"/>
          <p:cNvSpPr>
            <a:spLocks noGrp="1"/>
          </p:cNvSpPr>
          <p:nvPr>
            <p:ph type="sldNum" sz="quarter" idx="11"/>
          </p:nvPr>
        </p:nvSpPr>
        <p:spPr/>
        <p:txBody>
          <a:bodyPr/>
          <a:lstStyle/>
          <a:p>
            <a:fld id="{844434C5-B9B8-D446-8663-C192748820FF}" type="slidenum">
              <a:rPr lang="en-GB" smtClean="0"/>
              <a:pPr/>
              <a:t>17</a:t>
            </a:fld>
            <a:endParaRPr lang="en-GB"/>
          </a:p>
        </p:txBody>
      </p:sp>
    </p:spTree>
    <p:extLst>
      <p:ext uri="{BB962C8B-B14F-4D97-AF65-F5344CB8AC3E}">
        <p14:creationId xmlns:p14="http://schemas.microsoft.com/office/powerpoint/2010/main" val="9485299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Functionalities (I)</a:t>
            </a:r>
          </a:p>
        </p:txBody>
      </p:sp>
      <p:sp>
        <p:nvSpPr>
          <p:cNvPr id="4" name="Footer Placeholder 3"/>
          <p:cNvSpPr>
            <a:spLocks noGrp="1"/>
          </p:cNvSpPr>
          <p:nvPr>
            <p:ph type="ftr" sz="quarter" idx="10"/>
          </p:nvPr>
        </p:nvSpPr>
        <p:spPr/>
        <p:txBody>
          <a:bodyPr/>
          <a:lstStyle/>
          <a:p>
            <a:pPr>
              <a:defRPr/>
            </a:pPr>
            <a:r>
              <a:rPr lang="en-GB" altLang="en-US"/>
              <a:t>SESAR WAVE 2 - PJ19.4.2</a:t>
            </a:r>
            <a:endParaRPr lang="en-GB" altLang="en-US" dirty="0"/>
          </a:p>
        </p:txBody>
      </p:sp>
      <p:sp>
        <p:nvSpPr>
          <p:cNvPr id="5" name="Slide Number Placeholder 4"/>
          <p:cNvSpPr>
            <a:spLocks noGrp="1"/>
          </p:cNvSpPr>
          <p:nvPr>
            <p:ph type="sldNum" sz="quarter" idx="11"/>
          </p:nvPr>
        </p:nvSpPr>
        <p:spPr/>
        <p:txBody>
          <a:bodyPr/>
          <a:lstStyle/>
          <a:p>
            <a:fld id="{844434C5-B9B8-D446-8663-C192748820FF}" type="slidenum">
              <a:rPr lang="en-GB" smtClean="0"/>
              <a:pPr/>
              <a:t>18</a:t>
            </a:fld>
            <a:endParaRPr lang="en-GB"/>
          </a:p>
        </p:txBody>
      </p:sp>
      <p:sp>
        <p:nvSpPr>
          <p:cNvPr id="3" name="Content Placeholder 2"/>
          <p:cNvSpPr>
            <a:spLocks noGrp="1"/>
          </p:cNvSpPr>
          <p:nvPr>
            <p:ph idx="1"/>
          </p:nvPr>
        </p:nvSpPr>
        <p:spPr/>
        <p:txBody>
          <a:bodyPr>
            <a:normAutofit lnSpcReduction="10000"/>
          </a:bodyPr>
          <a:lstStyle/>
          <a:p>
            <a:pPr marL="285750" indent="-285750">
              <a:buFont typeface="Arial" panose="020B0604020202020204" pitchFamily="34" charset="0"/>
              <a:buChar char="•"/>
            </a:pPr>
            <a:r>
              <a:rPr lang="en-US" dirty="0"/>
              <a:t>Taxiing emissions (incl. APU/GPU/GSE emissions): </a:t>
            </a:r>
          </a:p>
          <a:p>
            <a:pPr lvl="1"/>
            <a:r>
              <a:rPr lang="en-US" dirty="0"/>
              <a:t>Idle mode (default) or ARR/DEP queuing</a:t>
            </a:r>
          </a:p>
          <a:p>
            <a:pPr lvl="1"/>
            <a:r>
              <a:rPr lang="en-US" dirty="0"/>
              <a:t>More suitable for SESAR concepts validation (i.e. considering stop &amp; go’s and its impact on engine thrust in the calculations)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Taxi-routes and Main-Engine Start (MES):</a:t>
            </a:r>
          </a:p>
          <a:p>
            <a:pPr lvl="1"/>
            <a:r>
              <a:rPr lang="en-US" dirty="0"/>
              <a:t>For outbound Taxi-route a MES Taxiway can be designated</a:t>
            </a:r>
          </a:p>
          <a:p>
            <a:pPr lvl="1"/>
            <a:r>
              <a:rPr lang="en-US" dirty="0"/>
              <a:t>Custom or default engine thrust level for taxiing</a:t>
            </a:r>
          </a:p>
          <a:p>
            <a:pPr lvl="1"/>
            <a:r>
              <a:rPr lang="en-US" dirty="0"/>
              <a:t>EF from engine rated output (or else default EF)</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Operational towing </a:t>
            </a:r>
          </a:p>
          <a:p>
            <a:pPr lvl="1"/>
            <a:r>
              <a:rPr lang="en-GB" dirty="0"/>
              <a:t>For departure movements between the Stand and the MES Taxiway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Engine-out Taxiing (EOT)</a:t>
            </a:r>
            <a:r>
              <a:rPr lang="en-US" dirty="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686424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Functionalities (II)</a:t>
            </a:r>
          </a:p>
        </p:txBody>
      </p:sp>
      <p:sp>
        <p:nvSpPr>
          <p:cNvPr id="4" name="Footer Placeholder 3"/>
          <p:cNvSpPr>
            <a:spLocks noGrp="1"/>
          </p:cNvSpPr>
          <p:nvPr>
            <p:ph type="ftr" sz="quarter" idx="10"/>
          </p:nvPr>
        </p:nvSpPr>
        <p:spPr/>
        <p:txBody>
          <a:bodyPr/>
          <a:lstStyle/>
          <a:p>
            <a:pPr>
              <a:defRPr/>
            </a:pPr>
            <a:r>
              <a:rPr lang="en-GB" altLang="en-US"/>
              <a:t>SESAR WAVE 2 - PJ19.4.2</a:t>
            </a:r>
            <a:endParaRPr lang="en-GB" altLang="en-US" dirty="0"/>
          </a:p>
        </p:txBody>
      </p:sp>
      <p:sp>
        <p:nvSpPr>
          <p:cNvPr id="5" name="Slide Number Placeholder 4"/>
          <p:cNvSpPr>
            <a:spLocks noGrp="1"/>
          </p:cNvSpPr>
          <p:nvPr>
            <p:ph type="sldNum" sz="quarter" idx="11"/>
          </p:nvPr>
        </p:nvSpPr>
        <p:spPr/>
        <p:txBody>
          <a:bodyPr/>
          <a:lstStyle/>
          <a:p>
            <a:fld id="{844434C5-B9B8-D446-8663-C192748820FF}" type="slidenum">
              <a:rPr lang="en-GB" smtClean="0"/>
              <a:pPr/>
              <a:t>19</a:t>
            </a:fld>
            <a:endParaRPr lang="en-GB"/>
          </a:p>
        </p:txBody>
      </p:sp>
      <p:sp>
        <p:nvSpPr>
          <p:cNvPr id="3" name="Content Placeholder 2"/>
          <p:cNvSpPr>
            <a:spLocks noGrp="1"/>
          </p:cNvSpPr>
          <p:nvPr>
            <p:ph idx="1"/>
          </p:nvPr>
        </p:nvSpPr>
        <p:spPr/>
        <p:txBody>
          <a:bodyPr>
            <a:normAutofit lnSpcReduction="10000"/>
          </a:bodyPr>
          <a:lstStyle/>
          <a:p>
            <a:pPr marL="285750" indent="-285750">
              <a:buFont typeface="Arial" panose="020B0604020202020204" pitchFamily="34" charset="0"/>
              <a:buChar char="•"/>
            </a:pPr>
            <a:r>
              <a:rPr lang="en-US" dirty="0">
                <a:latin typeface="+mn-lt"/>
              </a:rPr>
              <a:t>Emissions Calculation: </a:t>
            </a:r>
          </a:p>
          <a:p>
            <a:pPr lvl="1"/>
            <a:r>
              <a:rPr lang="en-US" dirty="0"/>
              <a:t>By Mode (AP, TO, CL, TX)</a:t>
            </a:r>
          </a:p>
          <a:p>
            <a:pPr lvl="1"/>
            <a:r>
              <a:rPr lang="en-US" dirty="0"/>
              <a:t>BFFM2 / Fuel Flow method: </a:t>
            </a:r>
          </a:p>
          <a:p>
            <a:pPr lvl="2"/>
            <a:r>
              <a:rPr lang="en-US" dirty="0"/>
              <a:t>Adjusted indices for NOx, CO and HC for reduced thrust, ambient conditions and speed</a:t>
            </a:r>
          </a:p>
          <a:p>
            <a:pPr lvl="2"/>
            <a:endParaRPr lang="en-US" dirty="0"/>
          </a:p>
          <a:p>
            <a:pPr marL="285750" indent="-285750">
              <a:buFont typeface="Arial" panose="020B0604020202020204" pitchFamily="34" charset="0"/>
              <a:buChar char="•"/>
            </a:pPr>
            <a:r>
              <a:rPr lang="en-US" dirty="0">
                <a:latin typeface="+mn-lt"/>
              </a:rPr>
              <a:t>NOx corrections for ambient conditions:</a:t>
            </a:r>
          </a:p>
          <a:p>
            <a:pPr lvl="1"/>
            <a:r>
              <a:rPr lang="en-US" dirty="0"/>
              <a:t>Correction for AC weight, ambient temperature &amp; humidity (cf. </a:t>
            </a:r>
            <a:r>
              <a:rPr lang="en-GB" dirty="0"/>
              <a:t>ICCAIA</a:t>
            </a:r>
            <a:r>
              <a:rPr lang="en-US" dirty="0"/>
              <a:t>)</a:t>
            </a:r>
          </a:p>
          <a:p>
            <a:pPr marL="342900" indent="-342900">
              <a:buFont typeface="Arial" panose="020B0604020202020204" pitchFamily="34" charset="0"/>
              <a:buChar char="•"/>
            </a:pPr>
            <a:endParaRPr lang="en-GB" dirty="0">
              <a:latin typeface="+mn-lt"/>
            </a:endParaRPr>
          </a:p>
          <a:p>
            <a:pPr marL="342900" indent="-342900">
              <a:buFont typeface="Arial" panose="020B0604020202020204" pitchFamily="34" charset="0"/>
              <a:buChar char="•"/>
            </a:pPr>
            <a:r>
              <a:rPr lang="en-GB" dirty="0">
                <a:latin typeface="+mn-lt"/>
              </a:rPr>
              <a:t>Customisable</a:t>
            </a:r>
            <a:r>
              <a:rPr lang="en-GB" i="1" dirty="0">
                <a:latin typeface="+mn-lt"/>
              </a:rPr>
              <a:t> </a:t>
            </a:r>
            <a:r>
              <a:rPr lang="en-GB" dirty="0">
                <a:latin typeface="+mn-lt"/>
              </a:rPr>
              <a:t>activity profiles (hourly, daily &amp; monthly)</a:t>
            </a:r>
            <a:r>
              <a:rPr lang="en-US" dirty="0">
                <a:latin typeface="+mn-lt"/>
              </a:rPr>
              <a:t> </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Possible to configure individual engines for each movement (by engine UID)</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Flexibility in the selection of sources type &amp; name, pollutant</a:t>
            </a:r>
          </a:p>
          <a:p>
            <a:pPr marL="285750" indent="-285750">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4253310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14" descr="associations-et-entraide-id280"/>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998808" y="935500"/>
            <a:ext cx="6977576" cy="5233182"/>
          </a:xfrm>
        </p:spPr>
        <p:style>
          <a:lnRef idx="3">
            <a:schemeClr val="lt1"/>
          </a:lnRef>
          <a:fillRef idx="1">
            <a:schemeClr val="accent1"/>
          </a:fillRef>
          <a:effectRef idx="1">
            <a:schemeClr val="accent1"/>
          </a:effectRef>
          <a:fontRef idx="minor">
            <a:schemeClr val="lt1"/>
          </a:fontRef>
        </p:style>
      </p:pic>
      <p:sp>
        <p:nvSpPr>
          <p:cNvPr id="7" name="Title 1"/>
          <p:cNvSpPr>
            <a:spLocks noGrp="1"/>
          </p:cNvSpPr>
          <p:nvPr>
            <p:ph type="title"/>
          </p:nvPr>
        </p:nvSpPr>
        <p:spPr>
          <a:xfrm>
            <a:off x="457200" y="287338"/>
            <a:ext cx="6653213" cy="1143000"/>
          </a:xfrm>
        </p:spPr>
        <p:txBody>
          <a:bodyPr/>
          <a:lstStyle/>
          <a:p>
            <a:r>
              <a:rPr lang="en-GB" b="1" dirty="0" smtClean="0"/>
              <a:t>PJ19 – COMMUNAUTY OF PRACTICE</a:t>
            </a:r>
            <a:endParaRPr lang="en-GB" b="1" dirty="0"/>
          </a:p>
        </p:txBody>
      </p:sp>
      <p:sp>
        <p:nvSpPr>
          <p:cNvPr id="6" name="Segnaposto numero diapositiva 2">
            <a:extLst>
              <a:ext uri="{FF2B5EF4-FFF2-40B4-BE49-F238E27FC236}">
                <a16:creationId xmlns:a16="http://schemas.microsoft.com/office/drawing/2014/main" id="{46FA8073-0C28-4D5A-90B7-DC922CFD9169}"/>
              </a:ext>
            </a:extLst>
          </p:cNvPr>
          <p:cNvSpPr>
            <a:spLocks noGrp="1"/>
          </p:cNvSpPr>
          <p:nvPr>
            <p:ph type="sldNum" sz="quarter" idx="11"/>
          </p:nvPr>
        </p:nvSpPr>
        <p:spPr>
          <a:xfrm>
            <a:off x="6512256" y="6556407"/>
            <a:ext cx="2133600" cy="252000"/>
          </a:xfrm>
        </p:spPr>
        <p:txBody>
          <a:bodyPr/>
          <a:lstStyle/>
          <a:p>
            <a:fld id="{707FE137-0C1A-4C05-8B34-1D89C94DB814}" type="slidenum">
              <a:rPr lang="en-GB" smtClean="0"/>
              <a:pPr/>
              <a:t>2</a:t>
            </a:fld>
            <a:endParaRPr lang="en-GB" dirty="0"/>
          </a:p>
        </p:txBody>
      </p:sp>
    </p:spTree>
    <p:extLst>
      <p:ext uri="{BB962C8B-B14F-4D97-AF65-F5344CB8AC3E}">
        <p14:creationId xmlns:p14="http://schemas.microsoft.com/office/powerpoint/2010/main" val="53317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Dispersion modelling</a:t>
            </a:r>
            <a:endParaRPr lang="en-US" sz="2800" dirty="0"/>
          </a:p>
        </p:txBody>
      </p:sp>
      <p:sp>
        <p:nvSpPr>
          <p:cNvPr id="4" name="Footer Placeholder 3"/>
          <p:cNvSpPr>
            <a:spLocks noGrp="1"/>
          </p:cNvSpPr>
          <p:nvPr>
            <p:ph type="ftr" sz="quarter" idx="10"/>
          </p:nvPr>
        </p:nvSpPr>
        <p:spPr/>
        <p:txBody>
          <a:bodyPr/>
          <a:lstStyle/>
          <a:p>
            <a:pPr>
              <a:defRPr/>
            </a:pPr>
            <a:r>
              <a:rPr lang="en-GB" altLang="en-US"/>
              <a:t>SESAR WAVE 2 - PJ19.4.2</a:t>
            </a:r>
            <a:endParaRPr lang="en-GB" altLang="en-US" dirty="0"/>
          </a:p>
        </p:txBody>
      </p:sp>
      <p:sp>
        <p:nvSpPr>
          <p:cNvPr id="5" name="Slide Number Placeholder 4"/>
          <p:cNvSpPr>
            <a:spLocks noGrp="1"/>
          </p:cNvSpPr>
          <p:nvPr>
            <p:ph type="sldNum" sz="quarter" idx="11"/>
          </p:nvPr>
        </p:nvSpPr>
        <p:spPr/>
        <p:txBody>
          <a:bodyPr/>
          <a:lstStyle/>
          <a:p>
            <a:fld id="{844434C5-B9B8-D446-8663-C192748820FF}" type="slidenum">
              <a:rPr lang="en-GB" smtClean="0"/>
              <a:pPr/>
              <a:t>20</a:t>
            </a:fld>
            <a:endParaRPr lang="en-GB"/>
          </a:p>
        </p:txBody>
      </p:sp>
      <p:sp>
        <p:nvSpPr>
          <p:cNvPr id="3" name="Content Placeholder 2"/>
          <p:cNvSpPr>
            <a:spLocks noGrp="1"/>
          </p:cNvSpPr>
          <p:nvPr>
            <p:ph idx="1"/>
          </p:nvPr>
        </p:nvSpPr>
        <p:spPr/>
        <p:txBody>
          <a:bodyPr/>
          <a:lstStyle/>
          <a:p>
            <a:pPr lvl="1"/>
            <a:endParaRPr lang="en-US" dirty="0"/>
          </a:p>
          <a:p>
            <a:pPr lvl="1"/>
            <a:r>
              <a:rPr lang="en-US" dirty="0"/>
              <a:t>T</a:t>
            </a:r>
            <a:r>
              <a:rPr lang="en-GB" dirty="0"/>
              <a:t>he official reference model of the German Regulation on Air Quality Control (</a:t>
            </a:r>
            <a:r>
              <a:rPr lang="en-GB" i="1" dirty="0" err="1"/>
              <a:t>Technische</a:t>
            </a:r>
            <a:r>
              <a:rPr lang="en-GB" i="1" dirty="0"/>
              <a:t> </a:t>
            </a:r>
            <a:r>
              <a:rPr lang="en-GB" i="1" dirty="0" err="1"/>
              <a:t>Anleitung</a:t>
            </a:r>
            <a:r>
              <a:rPr lang="en-GB" i="1" dirty="0"/>
              <a:t> </a:t>
            </a:r>
            <a:r>
              <a:rPr lang="en-GB" i="1" dirty="0" err="1"/>
              <a:t>zur</a:t>
            </a:r>
            <a:r>
              <a:rPr lang="en-GB" i="1" dirty="0"/>
              <a:t> </a:t>
            </a:r>
            <a:r>
              <a:rPr lang="en-GB" i="1" dirty="0" err="1"/>
              <a:t>Reinhaltung</a:t>
            </a:r>
            <a:r>
              <a:rPr lang="en-GB" i="1" dirty="0"/>
              <a:t> der </a:t>
            </a:r>
            <a:r>
              <a:rPr lang="en-GB" i="1" dirty="0" err="1"/>
              <a:t>Luft</a:t>
            </a:r>
            <a:r>
              <a:rPr lang="en-GB" dirty="0"/>
              <a:t>, TA </a:t>
            </a:r>
            <a:r>
              <a:rPr lang="en-GB" dirty="0" err="1"/>
              <a:t>Luft</a:t>
            </a:r>
            <a:r>
              <a:rPr lang="en-GB" dirty="0"/>
              <a:t>) </a:t>
            </a:r>
          </a:p>
          <a:p>
            <a:pPr lvl="1"/>
            <a:r>
              <a:rPr lang="en-GB" dirty="0"/>
              <a:t>Lagrangian particle model in conformance with the German guideline VDI 3945 Part 3. </a:t>
            </a:r>
          </a:p>
          <a:p>
            <a:pPr lvl="1"/>
            <a:r>
              <a:rPr lang="en-GB" dirty="0"/>
              <a:t>It accounts for several different pollutants, each with specific results, which are strictly bound to the regulations of the German Standard TA </a:t>
            </a:r>
            <a:r>
              <a:rPr lang="en-GB" dirty="0" err="1"/>
              <a:t>Luft</a:t>
            </a:r>
            <a:r>
              <a:rPr lang="en-GB" dirty="0"/>
              <a:t> 2002 (acc. to European EC Directive 2008/50/EC)</a:t>
            </a:r>
          </a:p>
          <a:p>
            <a:pPr lvl="1"/>
            <a:r>
              <a:rPr lang="en-GB" dirty="0"/>
              <a:t>AUSTAL2000 is provided free of charge under the GNU Public Licence</a:t>
            </a:r>
          </a:p>
          <a:p>
            <a:pPr lvl="1"/>
            <a:r>
              <a:rPr lang="en-US" dirty="0"/>
              <a:t>More info: </a:t>
            </a:r>
            <a:r>
              <a:rPr lang="en-US" dirty="0">
                <a:hlinkClick r:id="rId3"/>
              </a:rPr>
              <a:t>http://www.austal2000.de/en/home.html</a:t>
            </a:r>
            <a:endParaRPr lang="en-US" dirty="0"/>
          </a:p>
          <a:p>
            <a:pPr lvl="1"/>
            <a:endParaRPr lang="en-US" dirty="0"/>
          </a:p>
        </p:txBody>
      </p:sp>
      <p:pic>
        <p:nvPicPr>
          <p:cNvPr id="9" name="Picture 8"/>
          <p:cNvPicPr>
            <a:picLocks noChangeAspect="1"/>
          </p:cNvPicPr>
          <p:nvPr/>
        </p:nvPicPr>
        <p:blipFill rotWithShape="1">
          <a:blip r:embed="rId4"/>
          <a:srcRect l="20694" t="41389" r="22223" b="40000"/>
          <a:stretch/>
        </p:blipFill>
        <p:spPr>
          <a:xfrm>
            <a:off x="2763055" y="1254125"/>
            <a:ext cx="3607583" cy="588098"/>
          </a:xfrm>
          <a:prstGeom prst="rect">
            <a:avLst/>
          </a:prstGeom>
        </p:spPr>
      </p:pic>
    </p:spTree>
    <p:extLst>
      <p:ext uri="{BB962C8B-B14F-4D97-AF65-F5344CB8AC3E}">
        <p14:creationId xmlns:p14="http://schemas.microsoft.com/office/powerpoint/2010/main" val="3139400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800" dirty="0"/>
              <a:t>Configuration of Open-ALAQS / AUSTAL</a:t>
            </a:r>
            <a:br>
              <a:rPr lang="en-US" sz="2800" dirty="0"/>
            </a:br>
            <a:endParaRPr lang="en-US" sz="2800" dirty="0"/>
          </a:p>
        </p:txBody>
      </p:sp>
      <p:sp>
        <p:nvSpPr>
          <p:cNvPr id="4" name="Footer Placeholder 3"/>
          <p:cNvSpPr>
            <a:spLocks noGrp="1"/>
          </p:cNvSpPr>
          <p:nvPr>
            <p:ph type="ftr" sz="quarter" idx="10"/>
          </p:nvPr>
        </p:nvSpPr>
        <p:spPr/>
        <p:txBody>
          <a:bodyPr/>
          <a:lstStyle/>
          <a:p>
            <a:pPr>
              <a:defRPr/>
            </a:pPr>
            <a:r>
              <a:rPr lang="en-GB" altLang="en-US"/>
              <a:t>SESAR WAVE 2 - PJ19.4.2</a:t>
            </a:r>
            <a:endParaRPr lang="en-GB" altLang="en-US" dirty="0"/>
          </a:p>
        </p:txBody>
      </p:sp>
      <p:sp>
        <p:nvSpPr>
          <p:cNvPr id="5" name="Slide Number Placeholder 4"/>
          <p:cNvSpPr>
            <a:spLocks noGrp="1"/>
          </p:cNvSpPr>
          <p:nvPr>
            <p:ph type="sldNum" sz="quarter" idx="11"/>
          </p:nvPr>
        </p:nvSpPr>
        <p:spPr/>
        <p:txBody>
          <a:bodyPr/>
          <a:lstStyle/>
          <a:p>
            <a:fld id="{844434C5-B9B8-D446-8663-C192748820FF}" type="slidenum">
              <a:rPr lang="en-GB" smtClean="0"/>
              <a:pPr/>
              <a:t>21</a:t>
            </a:fld>
            <a:endParaRPr lang="en-GB"/>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latin typeface="+mn-lt"/>
              </a:rPr>
              <a:t>Coupling </a:t>
            </a:r>
            <a:r>
              <a:rPr lang="en-GB" dirty="0">
                <a:latin typeface="+mn-lt"/>
              </a:rPr>
              <a:t>based on the existing architecture of Open-ALAQS </a:t>
            </a:r>
          </a:p>
          <a:p>
            <a:pPr lvl="1"/>
            <a:r>
              <a:rPr lang="en-US" dirty="0"/>
              <a:t>Open-ALAQS remains independent of the dispersion model and other similar modules can be added in the future.  </a:t>
            </a:r>
          </a:p>
          <a:p>
            <a:pPr lvl="1"/>
            <a:r>
              <a:rPr lang="en-GB" dirty="0"/>
              <a:t>AUSTAL2000 module</a:t>
            </a:r>
            <a:r>
              <a:rPr lang="en-US" dirty="0"/>
              <a:t>: All necessary parameters (time-dependent or not) and input files prepared from Open-ALAQS</a:t>
            </a:r>
          </a:p>
          <a:p>
            <a:pPr lvl="1"/>
            <a:r>
              <a:rPr lang="en-US" dirty="0"/>
              <a:t>T</a:t>
            </a:r>
            <a:r>
              <a:rPr lang="en-GB" dirty="0"/>
              <a:t>he AUSTAL2000 module can be enabled or disabled</a:t>
            </a:r>
            <a:endParaRPr lang="en-US" dirty="0"/>
          </a:p>
          <a:p>
            <a:pPr marL="285750" indent="-285750">
              <a:buFont typeface="Arial" panose="020B0604020202020204" pitchFamily="34" charset="0"/>
              <a:buChar char="•"/>
            </a:pPr>
            <a:endParaRPr lang="en-GB" kern="1200" dirty="0">
              <a:latin typeface="+mn-lt"/>
            </a:endParaRPr>
          </a:p>
          <a:p>
            <a:pPr marL="285750" indent="-285750">
              <a:buFont typeface="Arial" panose="020B0604020202020204" pitchFamily="34" charset="0"/>
              <a:buChar char="•"/>
            </a:pPr>
            <a:r>
              <a:rPr lang="en-GB" kern="1200" dirty="0">
                <a:latin typeface="+mn-lt"/>
              </a:rPr>
              <a:t>MET data: </a:t>
            </a:r>
          </a:p>
          <a:p>
            <a:pPr lvl="1"/>
            <a:r>
              <a:rPr lang="en-GB" dirty="0"/>
              <a:t>possible to </a:t>
            </a:r>
            <a:r>
              <a:rPr lang="en-US" dirty="0"/>
              <a:t>convert files with meteorological time series, as provided by local or national data providers (e.g. METAR, SYNOP) into input data</a:t>
            </a:r>
          </a:p>
          <a:p>
            <a:pPr lvl="1"/>
            <a:r>
              <a:rPr lang="en-US" dirty="0"/>
              <a:t>All MET parameters are given default values</a:t>
            </a:r>
            <a:endParaRPr lang="en-GB" dirty="0"/>
          </a:p>
        </p:txBody>
      </p:sp>
    </p:spTree>
    <p:extLst>
      <p:ext uri="{BB962C8B-B14F-4D97-AF65-F5344CB8AC3E}">
        <p14:creationId xmlns:p14="http://schemas.microsoft.com/office/powerpoint/2010/main" val="3824400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idx="10"/>
          </p:nvPr>
        </p:nvSpPr>
        <p:spPr>
          <a:xfrm>
            <a:off x="722313" y="1520675"/>
            <a:ext cx="7772400" cy="1500187"/>
          </a:xfrm>
        </p:spPr>
        <p:txBody>
          <a:bodyPr>
            <a:normAutofit/>
          </a:bodyPr>
          <a:lstStyle/>
          <a:p>
            <a:r>
              <a:rPr lang="en-GB" b="1" dirty="0">
                <a:latin typeface="Myriad Pro Light" panose="020B0403030403020204" pitchFamily="34" charset="0"/>
              </a:rPr>
              <a:t>Thank you very much for your attention!</a:t>
            </a:r>
          </a:p>
        </p:txBody>
      </p:sp>
      <p:sp>
        <p:nvSpPr>
          <p:cNvPr id="2" name="CuadroTexto 1"/>
          <p:cNvSpPr txBox="1"/>
          <p:nvPr/>
        </p:nvSpPr>
        <p:spPr>
          <a:xfrm>
            <a:off x="722312" y="3513909"/>
            <a:ext cx="5395989" cy="461665"/>
          </a:xfrm>
          <a:prstGeom prst="rect">
            <a:avLst/>
          </a:prstGeom>
          <a:noFill/>
        </p:spPr>
        <p:txBody>
          <a:bodyPr wrap="square" rtlCol="0">
            <a:spAutoFit/>
          </a:bodyPr>
          <a:lstStyle/>
          <a:p>
            <a:r>
              <a:rPr lang="es-ES_tradnl" sz="2400" b="1" dirty="0" err="1">
                <a:solidFill>
                  <a:schemeClr val="bg1"/>
                </a:solidFill>
                <a:latin typeface="Myriad Pro Light" panose="020B0403030403020204" pitchFamily="34" charset="0"/>
              </a:rPr>
              <a:t>open-alaqs@eurocontrol.int</a:t>
            </a:r>
            <a:endParaRPr lang="es-ES" sz="2400" b="1" dirty="0">
              <a:solidFill>
                <a:schemeClr val="bg1"/>
              </a:solidFill>
              <a:latin typeface="Myriad Pro Light" panose="020B0403030403020204" pitchFamily="34" charset="0"/>
            </a:endParaRPr>
          </a:p>
        </p:txBody>
      </p:sp>
    </p:spTree>
    <p:extLst>
      <p:ext uri="{BB962C8B-B14F-4D97-AF65-F5344CB8AC3E}">
        <p14:creationId xmlns:p14="http://schemas.microsoft.com/office/powerpoint/2010/main" val="2152973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t>GUIDANCE </a:t>
            </a:r>
            <a:r>
              <a:rPr lang="en-GB" sz="2800" b="1" dirty="0" smtClean="0"/>
              <a:t>DOCUMENTS 1/2</a:t>
            </a:r>
            <a:endParaRPr lang="en-GB" sz="2800" b="1" dirty="0"/>
          </a:p>
        </p:txBody>
      </p:sp>
      <p:sp>
        <p:nvSpPr>
          <p:cNvPr id="5" name="Slide Number Placeholder 4"/>
          <p:cNvSpPr>
            <a:spLocks noGrp="1"/>
          </p:cNvSpPr>
          <p:nvPr>
            <p:ph type="sldNum" sz="quarter" idx="11"/>
          </p:nvPr>
        </p:nvSpPr>
        <p:spPr/>
        <p:txBody>
          <a:bodyPr/>
          <a:lstStyle/>
          <a:p>
            <a:fld id="{DEAAE9B9-B5A6-E941-88FF-59EE349A46C2}" type="slidenum">
              <a:rPr lang="en-GB" altLang="x-none" smtClean="0"/>
              <a:pPr/>
              <a:t>23</a:t>
            </a:fld>
            <a:endParaRPr lang="en-GB" altLang="x-none"/>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7449" y="1430338"/>
            <a:ext cx="3777507" cy="4704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025517" y="1063018"/>
            <a:ext cx="1915464" cy="369332"/>
          </a:xfrm>
          <a:prstGeom prst="rect">
            <a:avLst/>
          </a:prstGeom>
          <a:noFill/>
        </p:spPr>
        <p:txBody>
          <a:bodyPr wrap="square" rtlCol="0">
            <a:spAutoFit/>
          </a:bodyPr>
          <a:lstStyle/>
          <a:p>
            <a:r>
              <a:rPr lang="en-GB" dirty="0" smtClean="0"/>
              <a:t>ICAO </a:t>
            </a:r>
            <a:r>
              <a:rPr lang="en-GB" smtClean="0"/>
              <a:t>Doc 9889</a:t>
            </a:r>
            <a:endParaRPr lang="en-GB" dirty="0"/>
          </a:p>
        </p:txBody>
      </p:sp>
    </p:spTree>
    <p:extLst>
      <p:ext uri="{BB962C8B-B14F-4D97-AF65-F5344CB8AC3E}">
        <p14:creationId xmlns:p14="http://schemas.microsoft.com/office/powerpoint/2010/main" val="1579661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832" y="797354"/>
            <a:ext cx="5608305" cy="3116348"/>
          </a:xfrm>
          <a:prstGeom prst="rect">
            <a:avLst/>
          </a:prstGeom>
        </p:spPr>
      </p:pic>
      <p:sp>
        <p:nvSpPr>
          <p:cNvPr id="6" name="Title 5"/>
          <p:cNvSpPr>
            <a:spLocks noGrp="1"/>
          </p:cNvSpPr>
          <p:nvPr>
            <p:ph type="title"/>
          </p:nvPr>
        </p:nvSpPr>
        <p:spPr>
          <a:xfrm>
            <a:off x="457200" y="1015"/>
            <a:ext cx="6653213" cy="1143000"/>
          </a:xfrm>
        </p:spPr>
        <p:txBody>
          <a:bodyPr>
            <a:normAutofit/>
          </a:bodyPr>
          <a:lstStyle/>
          <a:p>
            <a:r>
              <a:rPr lang="en-GB" dirty="0" smtClean="0"/>
              <a:t>TRAINING + COACHING</a:t>
            </a:r>
            <a:endParaRPr lang="en-GB" dirty="0"/>
          </a:p>
        </p:txBody>
      </p:sp>
      <p:sp>
        <p:nvSpPr>
          <p:cNvPr id="28" name="Segnaposto numero diapositiva 2">
            <a:extLst>
              <a:ext uri="{FF2B5EF4-FFF2-40B4-BE49-F238E27FC236}">
                <a16:creationId xmlns:a16="http://schemas.microsoft.com/office/drawing/2014/main" id="{46FA8073-0C28-4D5A-90B7-DC922CFD9169}"/>
              </a:ext>
            </a:extLst>
          </p:cNvPr>
          <p:cNvSpPr>
            <a:spLocks noGrp="1"/>
          </p:cNvSpPr>
          <p:nvPr>
            <p:ph type="sldNum" sz="quarter" idx="11"/>
          </p:nvPr>
        </p:nvSpPr>
        <p:spPr/>
        <p:txBody>
          <a:bodyPr/>
          <a:lstStyle/>
          <a:p>
            <a:fld id="{707FE137-0C1A-4C05-8B34-1D89C94DB814}" type="slidenum">
              <a:rPr lang="en-GB" smtClean="0"/>
              <a:pPr/>
              <a:t>3</a:t>
            </a:fld>
            <a:endParaRPr lang="en-GB" dirty="0"/>
          </a:p>
        </p:txBody>
      </p:sp>
      <p:sp>
        <p:nvSpPr>
          <p:cNvPr id="31" name="CasellaDiTesto 3">
            <a:extLst>
              <a:ext uri="{FF2B5EF4-FFF2-40B4-BE49-F238E27FC236}">
                <a16:creationId xmlns:a16="http://schemas.microsoft.com/office/drawing/2014/main" id="{E6944494-E25B-413B-9349-E6E22D8A9B8C}"/>
              </a:ext>
            </a:extLst>
          </p:cNvPr>
          <p:cNvSpPr txBox="1"/>
          <p:nvPr/>
        </p:nvSpPr>
        <p:spPr>
          <a:xfrm>
            <a:off x="472191" y="3694363"/>
            <a:ext cx="8351133" cy="2677656"/>
          </a:xfrm>
          <a:prstGeom prst="rect">
            <a:avLst/>
          </a:prstGeom>
          <a:noFill/>
        </p:spPr>
        <p:txBody>
          <a:bodyPr wrap="square" rtlCol="0">
            <a:spAutoFit/>
          </a:bodyPr>
          <a:lstStyle/>
          <a:p>
            <a:pPr marL="285750" indent="-285750">
              <a:buFont typeface="Wingdings" panose="05000000000000000000" pitchFamily="2" charset="2"/>
              <a:buChar char="§"/>
            </a:pPr>
            <a:r>
              <a:rPr lang="en-GB" sz="2800" dirty="0" smtClean="0">
                <a:latin typeface="Myriad Pro Light" panose="020B0403030403020204" pitchFamily="34" charset="0"/>
                <a:sym typeface="Wingdings" panose="05000000000000000000" pitchFamily="2" charset="2"/>
              </a:rPr>
              <a:t>Guidance + Awareness through </a:t>
            </a:r>
            <a:r>
              <a:rPr lang="en-GB" sz="2800" dirty="0" err="1" smtClean="0">
                <a:latin typeface="Myriad Pro Light" panose="020B0403030403020204" pitchFamily="34" charset="0"/>
                <a:sym typeface="Wingdings" panose="05000000000000000000" pitchFamily="2" charset="2"/>
              </a:rPr>
              <a:t>WebExes</a:t>
            </a:r>
            <a:endParaRPr lang="en-GB" sz="2800" dirty="0" smtClean="0">
              <a:latin typeface="Myriad Pro Light" panose="020B0403030403020204" pitchFamily="34" charset="0"/>
              <a:sym typeface="Wingdings" panose="05000000000000000000" pitchFamily="2" charset="2"/>
            </a:endParaRPr>
          </a:p>
          <a:p>
            <a:pPr marL="285750" indent="-285750">
              <a:buFont typeface="Wingdings" panose="05000000000000000000" pitchFamily="2" charset="2"/>
              <a:buChar char="§"/>
            </a:pPr>
            <a:r>
              <a:rPr lang="en-GB" sz="2800" u="sng" dirty="0">
                <a:latin typeface="Myriad Pro Light" panose="020B0403030403020204" pitchFamily="34" charset="0"/>
                <a:sym typeface="Wingdings" panose="05000000000000000000" pitchFamily="2" charset="2"/>
              </a:rPr>
              <a:t>only when using </a:t>
            </a:r>
            <a:r>
              <a:rPr lang="en-GB" sz="2800" dirty="0">
                <a:latin typeface="Myriad Pro Light" panose="020B0403030403020204" pitchFamily="34" charset="0"/>
                <a:sym typeface="Wingdings" panose="05000000000000000000" pitchFamily="2" charset="2"/>
              </a:rPr>
              <a:t>EUROCONTROL’s </a:t>
            </a:r>
            <a:r>
              <a:rPr lang="en-GB" sz="2800" dirty="0" smtClean="0">
                <a:latin typeface="Myriad Pro Light" panose="020B0403030403020204" pitchFamily="34" charset="0"/>
                <a:sym typeface="Wingdings" panose="05000000000000000000" pitchFamily="2" charset="2"/>
              </a:rPr>
              <a:t>applications, </a:t>
            </a:r>
            <a:r>
              <a:rPr lang="en-GB" sz="2800" dirty="0">
                <a:latin typeface="Myriad Pro Light" panose="020B0403030403020204" pitchFamily="34" charset="0"/>
                <a:sym typeface="Wingdings" panose="05000000000000000000" pitchFamily="2" charset="2"/>
              </a:rPr>
              <a:t>IMPACT and </a:t>
            </a:r>
            <a:r>
              <a:rPr lang="en-GB" sz="2800" dirty="0" smtClean="0">
                <a:latin typeface="Myriad Pro Light" panose="020B0403030403020204" pitchFamily="34" charset="0"/>
                <a:sym typeface="Wingdings" panose="05000000000000000000" pitchFamily="2" charset="2"/>
              </a:rPr>
              <a:t>Open-ALAQS:</a:t>
            </a:r>
            <a:endParaRPr lang="en-GB" sz="2800" dirty="0">
              <a:latin typeface="Myriad Pro Light" panose="020B0403030403020204" pitchFamily="34" charset="0"/>
              <a:sym typeface="Wingdings" panose="05000000000000000000" pitchFamily="2" charset="2"/>
            </a:endParaRPr>
          </a:p>
          <a:p>
            <a:pPr marL="742950" lvl="1" indent="-285750">
              <a:buFont typeface="Wingdings" panose="05000000000000000000" pitchFamily="2" charset="2"/>
              <a:buChar char="§"/>
            </a:pPr>
            <a:r>
              <a:rPr lang="en-GB" sz="2800" dirty="0" smtClean="0">
                <a:latin typeface="Myriad Pro Light" panose="020B0403030403020204" pitchFamily="34" charset="0"/>
                <a:sym typeface="Wingdings" panose="05000000000000000000" pitchFamily="2" charset="2"/>
              </a:rPr>
              <a:t>Support/Coaching Regular </a:t>
            </a:r>
            <a:r>
              <a:rPr lang="en-GB" sz="2800" dirty="0">
                <a:latin typeface="Myriad Pro Light" panose="020B0403030403020204" pitchFamily="34" charset="0"/>
                <a:sym typeface="Wingdings" panose="05000000000000000000" pitchFamily="2" charset="2"/>
              </a:rPr>
              <a:t>face-to-face trainings </a:t>
            </a:r>
            <a:r>
              <a:rPr lang="en-GB" sz="2800" dirty="0" smtClean="0">
                <a:latin typeface="Myriad Pro Light" panose="020B0403030403020204" pitchFamily="34" charset="0"/>
                <a:sym typeface="Wingdings" panose="05000000000000000000" pitchFamily="2" charset="2"/>
              </a:rPr>
              <a:t>available through IANS catalogue of trainings</a:t>
            </a:r>
          </a:p>
          <a:p>
            <a:pPr marL="742950" lvl="1" indent="-285750">
              <a:buFont typeface="Wingdings" panose="05000000000000000000" pitchFamily="2" charset="2"/>
              <a:buChar char="§"/>
            </a:pPr>
            <a:r>
              <a:rPr lang="en-GB" sz="2800" dirty="0" smtClean="0">
                <a:latin typeface="Myriad Pro Light" panose="020B0403030403020204" pitchFamily="34" charset="0"/>
                <a:sym typeface="Wingdings" panose="05000000000000000000" pitchFamily="2" charset="2"/>
              </a:rPr>
              <a:t>Ad-Hoc </a:t>
            </a:r>
            <a:r>
              <a:rPr lang="en-GB" sz="2800" dirty="0">
                <a:latin typeface="Myriad Pro Light" panose="020B0403030403020204" pitchFamily="34" charset="0"/>
                <a:sym typeface="Wingdings" panose="05000000000000000000" pitchFamily="2" charset="2"/>
              </a:rPr>
              <a:t>face-to-face trainings can be organised </a:t>
            </a:r>
            <a:endParaRPr lang="it-IT" dirty="0">
              <a:latin typeface="Myriad Pro Light" panose="020B0403030403020204" pitchFamily="34" charset="0"/>
            </a:endParaRPr>
          </a:p>
        </p:txBody>
      </p:sp>
    </p:spTree>
    <p:extLst>
      <p:ext uri="{BB962C8B-B14F-4D97-AF65-F5344CB8AC3E}">
        <p14:creationId xmlns:p14="http://schemas.microsoft.com/office/powerpoint/2010/main" val="22525213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WEBINARS – MAY 2020</a:t>
            </a:r>
            <a:endParaRPr lang="en-GB" dirty="0"/>
          </a:p>
        </p:txBody>
      </p:sp>
      <p:sp>
        <p:nvSpPr>
          <p:cNvPr id="4" name="Slide Number Placeholder 3"/>
          <p:cNvSpPr>
            <a:spLocks noGrp="1"/>
          </p:cNvSpPr>
          <p:nvPr>
            <p:ph type="sldNum" sz="quarter" idx="11"/>
          </p:nvPr>
        </p:nvSpPr>
        <p:spPr/>
        <p:txBody>
          <a:bodyPr/>
          <a:lstStyle/>
          <a:p>
            <a:fld id="{707FE137-0C1A-4C05-8B34-1D89C94DB814}" type="slidenum">
              <a:rPr lang="en-GB" smtClean="0"/>
              <a:pPr/>
              <a:t>4</a:t>
            </a:fld>
            <a:endParaRPr lang="en-GB" dirty="0"/>
          </a:p>
        </p:txBody>
      </p:sp>
      <p:sp>
        <p:nvSpPr>
          <p:cNvPr id="5" name="CasellaDiTesto 3">
            <a:extLst>
              <a:ext uri="{FF2B5EF4-FFF2-40B4-BE49-F238E27FC236}">
                <a16:creationId xmlns:a16="http://schemas.microsoft.com/office/drawing/2014/main" id="{E6944494-E25B-413B-9349-E6E22D8A9B8C}"/>
              </a:ext>
            </a:extLst>
          </p:cNvPr>
          <p:cNvSpPr txBox="1"/>
          <p:nvPr/>
        </p:nvSpPr>
        <p:spPr>
          <a:xfrm>
            <a:off x="355601" y="1421104"/>
            <a:ext cx="8448674" cy="4247317"/>
          </a:xfrm>
          <a:prstGeom prst="rect">
            <a:avLst/>
          </a:prstGeom>
          <a:noFill/>
        </p:spPr>
        <p:txBody>
          <a:bodyPr wrap="square" rtlCol="0">
            <a:spAutoFit/>
          </a:bodyPr>
          <a:lstStyle/>
          <a:p>
            <a:pPr marL="285750" indent="-285750">
              <a:buFont typeface="Wingdings" panose="05000000000000000000" pitchFamily="2" charset="2"/>
              <a:buChar char="§"/>
            </a:pPr>
            <a:r>
              <a:rPr lang="en-GB" sz="2800" b="1" dirty="0" smtClean="0">
                <a:latin typeface="Myriad Pro Light" panose="020B0403030403020204" pitchFamily="34" charset="0"/>
                <a:sym typeface="Wingdings" panose="05000000000000000000" pitchFamily="2" charset="2"/>
              </a:rPr>
              <a:t>19 May </a:t>
            </a:r>
            <a:r>
              <a:rPr lang="en-GB" sz="2800" b="1" dirty="0">
                <a:latin typeface="Myriad Pro Light" panose="020B0403030403020204" pitchFamily="34" charset="0"/>
                <a:sym typeface="Wingdings" panose="05000000000000000000" pitchFamily="2" charset="2"/>
              </a:rPr>
              <a:t>– 10:00 to 12:00 CET </a:t>
            </a:r>
            <a:endParaRPr lang="en-GB" sz="2800" b="1" dirty="0" smtClean="0">
              <a:latin typeface="Myriad Pro Light" panose="020B0403030403020204" pitchFamily="34" charset="0"/>
              <a:sym typeface="Wingdings" panose="05000000000000000000" pitchFamily="2" charset="2"/>
            </a:endParaRPr>
          </a:p>
          <a:p>
            <a:pPr marL="285750" indent="-285750">
              <a:buFont typeface="Wingdings" panose="05000000000000000000" pitchFamily="2" charset="2"/>
              <a:buChar char="§"/>
            </a:pPr>
            <a:r>
              <a:rPr lang="en-GB" sz="2800" dirty="0" smtClean="0">
                <a:latin typeface="Myriad Pro Light" panose="020B0403030403020204" pitchFamily="34" charset="0"/>
                <a:sym typeface="Wingdings" panose="05000000000000000000" pitchFamily="2" charset="2"/>
              </a:rPr>
              <a:t>Basic notions of environmental impact assessments</a:t>
            </a:r>
          </a:p>
          <a:p>
            <a:pPr marL="285750" indent="-285750">
              <a:buFont typeface="Wingdings" panose="05000000000000000000" pitchFamily="2" charset="2"/>
              <a:buChar char="§"/>
            </a:pPr>
            <a:endParaRPr lang="en-GB" sz="2800" dirty="0" smtClean="0">
              <a:latin typeface="Myriad Pro Light" panose="020B0403030403020204" pitchFamily="34" charset="0"/>
              <a:sym typeface="Wingdings" panose="05000000000000000000" pitchFamily="2" charset="2"/>
            </a:endParaRPr>
          </a:p>
          <a:p>
            <a:pPr marL="285750" indent="-285750">
              <a:buFont typeface="Wingdings" panose="05000000000000000000" pitchFamily="2" charset="2"/>
              <a:buChar char="§"/>
            </a:pPr>
            <a:r>
              <a:rPr lang="en-GB" sz="2800" b="1" dirty="0" smtClean="0">
                <a:latin typeface="Myriad Pro Light" panose="020B0403030403020204" pitchFamily="34" charset="0"/>
                <a:sym typeface="Wingdings" panose="05000000000000000000" pitchFamily="2" charset="2"/>
              </a:rPr>
              <a:t>26 May – 10:00 to 12:00 CET </a:t>
            </a:r>
          </a:p>
          <a:p>
            <a:pPr marL="285750" indent="-285750">
              <a:buFont typeface="Wingdings" panose="05000000000000000000" pitchFamily="2" charset="2"/>
              <a:buChar char="§"/>
            </a:pPr>
            <a:r>
              <a:rPr lang="en-GB" sz="2800" dirty="0" smtClean="0">
                <a:latin typeface="Myriad Pro Light" panose="020B0403030403020204" pitchFamily="34" charset="0"/>
                <a:sym typeface="Wingdings" panose="05000000000000000000" pitchFamily="2" charset="2"/>
              </a:rPr>
              <a:t>Noise and emissions assessments with IMPACT</a:t>
            </a:r>
          </a:p>
          <a:p>
            <a:pPr marL="285750" indent="-285750">
              <a:buFont typeface="Wingdings" panose="05000000000000000000" pitchFamily="2" charset="2"/>
              <a:buChar char="§"/>
            </a:pPr>
            <a:endParaRPr lang="en-GB" sz="2800" b="1" dirty="0">
              <a:latin typeface="Myriad Pro Light" panose="020B0403030403020204" pitchFamily="34" charset="0"/>
              <a:sym typeface="Wingdings" panose="05000000000000000000" pitchFamily="2" charset="2"/>
            </a:endParaRPr>
          </a:p>
          <a:p>
            <a:pPr marL="285750" indent="-285750">
              <a:buFont typeface="Wingdings" panose="05000000000000000000" pitchFamily="2" charset="2"/>
              <a:buChar char="§"/>
            </a:pPr>
            <a:r>
              <a:rPr lang="en-GB" sz="2800" b="1" dirty="0" smtClean="0">
                <a:latin typeface="Myriad Pro Light" panose="020B0403030403020204" pitchFamily="34" charset="0"/>
                <a:sym typeface="Wingdings" panose="05000000000000000000" pitchFamily="2" charset="2"/>
              </a:rPr>
              <a:t>26 May </a:t>
            </a:r>
            <a:r>
              <a:rPr lang="en-GB" sz="2800" b="1" dirty="0">
                <a:latin typeface="Myriad Pro Light" panose="020B0403030403020204" pitchFamily="34" charset="0"/>
                <a:sym typeface="Wingdings" panose="05000000000000000000" pitchFamily="2" charset="2"/>
              </a:rPr>
              <a:t>– </a:t>
            </a:r>
            <a:r>
              <a:rPr lang="en-GB" sz="2800" b="1" dirty="0" smtClean="0">
                <a:latin typeface="Myriad Pro Light" panose="020B0403030403020204" pitchFamily="34" charset="0"/>
                <a:sym typeface="Wingdings" panose="05000000000000000000" pitchFamily="2" charset="2"/>
              </a:rPr>
              <a:t>14:00 </a:t>
            </a:r>
            <a:r>
              <a:rPr lang="en-GB" sz="2800" b="1" dirty="0">
                <a:latin typeface="Myriad Pro Light" panose="020B0403030403020204" pitchFamily="34" charset="0"/>
                <a:sym typeface="Wingdings" panose="05000000000000000000" pitchFamily="2" charset="2"/>
              </a:rPr>
              <a:t>to </a:t>
            </a:r>
            <a:r>
              <a:rPr lang="en-GB" sz="2800" b="1" dirty="0" smtClean="0">
                <a:latin typeface="Myriad Pro Light" panose="020B0403030403020204" pitchFamily="34" charset="0"/>
                <a:sym typeface="Wingdings" panose="05000000000000000000" pitchFamily="2" charset="2"/>
              </a:rPr>
              <a:t>16:00 </a:t>
            </a:r>
            <a:r>
              <a:rPr lang="en-GB" sz="2800" b="1" dirty="0">
                <a:latin typeface="Myriad Pro Light" panose="020B0403030403020204" pitchFamily="34" charset="0"/>
                <a:sym typeface="Wingdings" panose="05000000000000000000" pitchFamily="2" charset="2"/>
              </a:rPr>
              <a:t>CET </a:t>
            </a:r>
            <a:endParaRPr lang="en-GB" sz="2800" b="1" dirty="0" smtClean="0">
              <a:latin typeface="Myriad Pro Light" panose="020B0403030403020204" pitchFamily="34" charset="0"/>
              <a:sym typeface="Wingdings" panose="05000000000000000000" pitchFamily="2" charset="2"/>
            </a:endParaRPr>
          </a:p>
          <a:p>
            <a:pPr marL="285750" indent="-285750">
              <a:buFont typeface="Wingdings" panose="05000000000000000000" pitchFamily="2" charset="2"/>
              <a:buChar char="§"/>
            </a:pPr>
            <a:r>
              <a:rPr lang="en-GB" sz="2800" dirty="0" smtClean="0">
                <a:latin typeface="Myriad Pro Light" panose="020B0403030403020204" pitchFamily="34" charset="0"/>
                <a:sym typeface="Wingdings" panose="05000000000000000000" pitchFamily="2" charset="2"/>
              </a:rPr>
              <a:t>Local air quality assessments with Open-ALAQS</a:t>
            </a:r>
          </a:p>
          <a:p>
            <a:pPr marL="285750" indent="-285750">
              <a:buFont typeface="Wingdings" panose="05000000000000000000" pitchFamily="2" charset="2"/>
              <a:buChar char="§"/>
            </a:pPr>
            <a:endParaRPr lang="en-GB" sz="2800" b="1" dirty="0">
              <a:sym typeface="Wingdings" panose="05000000000000000000" pitchFamily="2" charset="2"/>
            </a:endParaRPr>
          </a:p>
          <a:p>
            <a:pPr marL="285750" indent="-285750">
              <a:buFont typeface="Wingdings" panose="05000000000000000000" pitchFamily="2" charset="2"/>
              <a:buChar char="§"/>
            </a:pPr>
            <a:endParaRPr lang="it-IT" dirty="0"/>
          </a:p>
        </p:txBody>
      </p:sp>
      <p:sp>
        <p:nvSpPr>
          <p:cNvPr id="3" name="TextBox 2"/>
          <p:cNvSpPr txBox="1"/>
          <p:nvPr/>
        </p:nvSpPr>
        <p:spPr>
          <a:xfrm>
            <a:off x="1932432" y="5342972"/>
            <a:ext cx="5468112" cy="769441"/>
          </a:xfrm>
          <a:prstGeom prst="rect">
            <a:avLst/>
          </a:prstGeom>
          <a:noFill/>
        </p:spPr>
        <p:txBody>
          <a:bodyPr wrap="square" rtlCol="0">
            <a:spAutoFit/>
          </a:bodyPr>
          <a:lstStyle/>
          <a:p>
            <a:r>
              <a:rPr lang="en-GB" sz="4400" dirty="0" smtClean="0">
                <a:solidFill>
                  <a:srgbClr val="00B050"/>
                </a:solidFill>
                <a:hlinkClick r:id="rId3"/>
              </a:rPr>
              <a:t>Register from STELLAR</a:t>
            </a:r>
            <a:endParaRPr lang="en-GB" sz="4400" dirty="0">
              <a:solidFill>
                <a:srgbClr val="00B050"/>
              </a:solidFill>
            </a:endParaRPr>
          </a:p>
        </p:txBody>
      </p:sp>
    </p:spTree>
    <p:extLst>
      <p:ext uri="{BB962C8B-B14F-4D97-AF65-F5344CB8AC3E}">
        <p14:creationId xmlns:p14="http://schemas.microsoft.com/office/powerpoint/2010/main" val="234931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6EA8-D156-CC4E-AD92-B4296DEBC851}"/>
              </a:ext>
            </a:extLst>
          </p:cNvPr>
          <p:cNvSpPr>
            <a:spLocks noGrp="1"/>
          </p:cNvSpPr>
          <p:nvPr>
            <p:ph type="title"/>
          </p:nvPr>
        </p:nvSpPr>
        <p:spPr/>
        <p:txBody>
          <a:bodyPr>
            <a:normAutofit/>
          </a:bodyPr>
          <a:lstStyle/>
          <a:p>
            <a:r>
              <a:rPr lang="fr-FR" sz="2800" b="1" dirty="0"/>
              <a:t>Introduction</a:t>
            </a:r>
            <a:endParaRPr lang="fr-FR" sz="2800" dirty="0"/>
          </a:p>
        </p:txBody>
      </p:sp>
      <p:sp>
        <p:nvSpPr>
          <p:cNvPr id="3" name="Content Placeholder 2">
            <a:extLst>
              <a:ext uri="{FF2B5EF4-FFF2-40B4-BE49-F238E27FC236}">
                <a16:creationId xmlns:a16="http://schemas.microsoft.com/office/drawing/2014/main" id="{CAC95583-0041-CF43-A81E-876948EB6927}"/>
              </a:ext>
            </a:extLst>
          </p:cNvPr>
          <p:cNvSpPr>
            <a:spLocks noGrp="1"/>
          </p:cNvSpPr>
          <p:nvPr>
            <p:ph idx="1"/>
          </p:nvPr>
        </p:nvSpPr>
        <p:spPr/>
        <p:txBody>
          <a:bodyPr/>
          <a:lstStyle/>
          <a:p>
            <a:pPr marL="285750" indent="-285750">
              <a:buFont typeface="Arial" panose="020B0604020202020204" pitchFamily="34" charset="0"/>
              <a:buChar char="•"/>
            </a:pPr>
            <a:r>
              <a:rPr lang="fr-FR" sz="1800" dirty="0"/>
              <a:t>Air pollution </a:t>
            </a:r>
            <a:r>
              <a:rPr lang="fr-FR" sz="1800" dirty="0" err="1"/>
              <a:t>is</a:t>
            </a:r>
            <a:r>
              <a:rPr lang="fr-FR" sz="1800" dirty="0"/>
              <a:t> one of the </a:t>
            </a:r>
            <a:r>
              <a:rPr lang="fr-FR" sz="1800" dirty="0" err="1"/>
              <a:t>leading</a:t>
            </a:r>
            <a:r>
              <a:rPr lang="fr-FR" sz="1800" dirty="0"/>
              <a:t> </a:t>
            </a:r>
            <a:r>
              <a:rPr lang="fr-FR" sz="1800" dirty="0" err="1"/>
              <a:t>environmental</a:t>
            </a:r>
            <a:r>
              <a:rPr lang="fr-FR" sz="1800" dirty="0"/>
              <a:t> causes of </a:t>
            </a:r>
            <a:r>
              <a:rPr lang="fr-FR" sz="1800" dirty="0" err="1"/>
              <a:t>premature</a:t>
            </a:r>
            <a:r>
              <a:rPr lang="fr-FR" sz="1800" dirty="0"/>
              <a:t> </a:t>
            </a:r>
            <a:r>
              <a:rPr lang="fr-FR" sz="1800" dirty="0" err="1"/>
              <a:t>death</a:t>
            </a:r>
            <a:r>
              <a:rPr lang="fr-FR" sz="1800" dirty="0"/>
              <a:t> in the EU</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1800" dirty="0" err="1"/>
              <a:t>Estimates</a:t>
            </a:r>
            <a:r>
              <a:rPr lang="fr-FR" sz="1800" dirty="0"/>
              <a:t> of the </a:t>
            </a:r>
            <a:r>
              <a:rPr lang="fr-FR" sz="1800" dirty="0" err="1"/>
              <a:t>health</a:t>
            </a:r>
            <a:r>
              <a:rPr lang="fr-FR" sz="1800" dirty="0"/>
              <a:t> impacts </a:t>
            </a:r>
            <a:r>
              <a:rPr lang="fr-FR" sz="1800" dirty="0" err="1"/>
              <a:t>attributable</a:t>
            </a:r>
            <a:r>
              <a:rPr lang="fr-FR" sz="1800" dirty="0"/>
              <a:t> to </a:t>
            </a:r>
            <a:r>
              <a:rPr lang="fr-FR" sz="1800" dirty="0" err="1"/>
              <a:t>exposure</a:t>
            </a:r>
            <a:r>
              <a:rPr lang="fr-FR" sz="1800" dirty="0"/>
              <a:t> to air pollution </a:t>
            </a:r>
            <a:r>
              <a:rPr lang="fr-FR" sz="1800" dirty="0" err="1"/>
              <a:t>indicate</a:t>
            </a:r>
            <a:r>
              <a:rPr lang="fr-FR" sz="1800" dirty="0"/>
              <a:t> </a:t>
            </a:r>
            <a:r>
              <a:rPr lang="fr-FR" sz="1800" dirty="0" err="1"/>
              <a:t>that</a:t>
            </a:r>
            <a:r>
              <a:rPr lang="fr-FR" sz="1800" dirty="0"/>
              <a:t> PM</a:t>
            </a:r>
            <a:r>
              <a:rPr lang="fr-FR" sz="1800" baseline="-25000" dirty="0"/>
              <a:t>2.5</a:t>
            </a:r>
            <a:r>
              <a:rPr lang="fr-FR" sz="1800" dirty="0"/>
              <a:t> concentrations in 2016 </a:t>
            </a:r>
            <a:r>
              <a:rPr lang="fr-FR" sz="1800" dirty="0" err="1"/>
              <a:t>were</a:t>
            </a:r>
            <a:r>
              <a:rPr lang="fr-FR" sz="1800" dirty="0"/>
              <a:t> </a:t>
            </a:r>
            <a:r>
              <a:rPr lang="fr-FR" sz="1800" dirty="0" err="1"/>
              <a:t>responsible</a:t>
            </a:r>
            <a:r>
              <a:rPr lang="fr-FR" sz="1800" dirty="0"/>
              <a:t> for about 412 000 </a:t>
            </a:r>
            <a:r>
              <a:rPr lang="fr-FR" sz="1800" dirty="0" err="1"/>
              <a:t>premature</a:t>
            </a:r>
            <a:r>
              <a:rPr lang="fr-FR" sz="1800" dirty="0"/>
              <a:t> </a:t>
            </a:r>
            <a:r>
              <a:rPr lang="fr-FR" sz="1800" dirty="0" err="1"/>
              <a:t>deaths</a:t>
            </a:r>
            <a:r>
              <a:rPr lang="fr-FR" sz="1800" dirty="0"/>
              <a:t> </a:t>
            </a:r>
            <a:r>
              <a:rPr lang="fr-FR" sz="1800" dirty="0" err="1"/>
              <a:t>originating</a:t>
            </a:r>
            <a:r>
              <a:rPr lang="fr-FR" sz="1800" dirty="0"/>
              <a:t> </a:t>
            </a:r>
            <a:r>
              <a:rPr lang="fr-FR" sz="1800" dirty="0" err="1"/>
              <a:t>from</a:t>
            </a:r>
            <a:r>
              <a:rPr lang="fr-FR" sz="1800" dirty="0"/>
              <a:t> long-</a:t>
            </a:r>
            <a:r>
              <a:rPr lang="fr-FR" sz="1800" dirty="0" err="1"/>
              <a:t>term</a:t>
            </a:r>
            <a:r>
              <a:rPr lang="fr-FR" sz="1800" dirty="0"/>
              <a:t> </a:t>
            </a:r>
            <a:r>
              <a:rPr lang="fr-FR" sz="1800" dirty="0" err="1"/>
              <a:t>exposure</a:t>
            </a:r>
            <a:r>
              <a:rPr lang="fr-FR" sz="1800" dirty="0"/>
              <a:t> in Europe (over 41 countries), of </a:t>
            </a:r>
            <a:r>
              <a:rPr lang="fr-FR" sz="1800" dirty="0" err="1"/>
              <a:t>which</a:t>
            </a:r>
            <a:r>
              <a:rPr lang="fr-FR" sz="1800" dirty="0"/>
              <a:t> </a:t>
            </a:r>
            <a:r>
              <a:rPr lang="fr-FR" sz="1800" dirty="0" err="1"/>
              <a:t>around</a:t>
            </a:r>
            <a:r>
              <a:rPr lang="fr-FR" sz="1800" dirty="0"/>
              <a:t> 374 000 </a:t>
            </a:r>
            <a:r>
              <a:rPr lang="fr-FR" sz="1800" dirty="0" err="1"/>
              <a:t>were</a:t>
            </a:r>
            <a:r>
              <a:rPr lang="fr-FR" sz="1800" dirty="0"/>
              <a:t> in the EU-28.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1800" dirty="0"/>
              <a:t>The </a:t>
            </a:r>
            <a:r>
              <a:rPr lang="fr-FR" sz="1800" dirty="0" err="1"/>
              <a:t>estimated</a:t>
            </a:r>
            <a:r>
              <a:rPr lang="fr-FR" sz="1800" dirty="0"/>
              <a:t> impacts of </a:t>
            </a:r>
            <a:r>
              <a:rPr lang="fr-FR" sz="1800" dirty="0" err="1"/>
              <a:t>exposure</a:t>
            </a:r>
            <a:r>
              <a:rPr lang="fr-FR" sz="1800" dirty="0"/>
              <a:t> to NO</a:t>
            </a:r>
            <a:r>
              <a:rPr lang="fr-FR" sz="1800" baseline="-25000" dirty="0"/>
              <a:t>2</a:t>
            </a:r>
            <a:r>
              <a:rPr lang="fr-FR" sz="1800" dirty="0"/>
              <a:t> and O</a:t>
            </a:r>
            <a:r>
              <a:rPr lang="fr-FR" sz="1800" baseline="-25000" dirty="0"/>
              <a:t>3</a:t>
            </a:r>
            <a:r>
              <a:rPr lang="fr-FR" sz="1800" dirty="0"/>
              <a:t> concentrations on the population in </a:t>
            </a:r>
            <a:r>
              <a:rPr lang="fr-FR" sz="1800" dirty="0" err="1"/>
              <a:t>these</a:t>
            </a:r>
            <a:r>
              <a:rPr lang="fr-FR" sz="1800" dirty="0"/>
              <a:t> 41 </a:t>
            </a:r>
            <a:r>
              <a:rPr lang="fr-FR" sz="1800" dirty="0" err="1"/>
              <a:t>European</a:t>
            </a:r>
            <a:r>
              <a:rPr lang="fr-FR" sz="1800" dirty="0"/>
              <a:t> countries in 2016 </a:t>
            </a:r>
            <a:r>
              <a:rPr lang="fr-FR" sz="1800" dirty="0" err="1"/>
              <a:t>were</a:t>
            </a:r>
            <a:r>
              <a:rPr lang="fr-FR" sz="1800" dirty="0"/>
              <a:t> </a:t>
            </a:r>
            <a:r>
              <a:rPr lang="fr-FR" sz="1800" dirty="0" err="1"/>
              <a:t>around</a:t>
            </a:r>
            <a:r>
              <a:rPr lang="fr-FR" sz="1800" dirty="0"/>
              <a:t> 71 000 and 15 100 </a:t>
            </a:r>
            <a:r>
              <a:rPr lang="fr-FR" sz="1800" dirty="0" err="1"/>
              <a:t>premature</a:t>
            </a:r>
            <a:r>
              <a:rPr lang="fr-FR" sz="1800" dirty="0"/>
              <a:t> </a:t>
            </a:r>
            <a:r>
              <a:rPr lang="fr-FR" sz="1800" dirty="0" err="1"/>
              <a:t>deaths</a:t>
            </a:r>
            <a:r>
              <a:rPr lang="fr-FR" sz="1800" dirty="0"/>
              <a:t> per </a:t>
            </a:r>
            <a:r>
              <a:rPr lang="fr-FR" sz="1800" dirty="0" err="1"/>
              <a:t>year</a:t>
            </a:r>
            <a:r>
              <a:rPr lang="fr-FR" sz="1800" dirty="0"/>
              <a:t>, </a:t>
            </a:r>
            <a:r>
              <a:rPr lang="fr-FR" sz="1800" dirty="0" err="1"/>
              <a:t>respectively</a:t>
            </a:r>
            <a:r>
              <a:rPr lang="fr-FR" sz="1800" dirty="0"/>
              <a:t>, and in the EU‐28 </a:t>
            </a:r>
            <a:r>
              <a:rPr lang="fr-FR" sz="1800" dirty="0" err="1"/>
              <a:t>around</a:t>
            </a:r>
            <a:r>
              <a:rPr lang="fr-FR" sz="1800" dirty="0"/>
              <a:t> 68 000 and 14 000 </a:t>
            </a:r>
            <a:r>
              <a:rPr lang="fr-FR" sz="1800" dirty="0" err="1"/>
              <a:t>premature</a:t>
            </a:r>
            <a:r>
              <a:rPr lang="fr-FR" sz="1800" dirty="0"/>
              <a:t> </a:t>
            </a:r>
            <a:r>
              <a:rPr lang="fr-FR" sz="1800" dirty="0" err="1"/>
              <a:t>deaths</a:t>
            </a:r>
            <a:r>
              <a:rPr lang="fr-FR" sz="1800" dirty="0"/>
              <a:t> per </a:t>
            </a:r>
            <a:r>
              <a:rPr lang="fr-FR" sz="1800" dirty="0" err="1"/>
              <a:t>year</a:t>
            </a:r>
            <a:r>
              <a:rPr lang="fr-FR" sz="1800" dirty="0"/>
              <a:t>, </a:t>
            </a:r>
            <a:r>
              <a:rPr lang="fr-FR" sz="1800" dirty="0" err="1"/>
              <a:t>respectively</a:t>
            </a:r>
            <a:r>
              <a:rPr lang="fr-FR" sz="1800" dirty="0"/>
              <a:t>. </a:t>
            </a:r>
          </a:p>
          <a:p>
            <a:pPr marL="285750" indent="-285750">
              <a:buFont typeface="Arial" panose="020B0604020202020204" pitchFamily="34" charset="0"/>
              <a:buChar char="•"/>
            </a:pPr>
            <a:endParaRPr lang="fr-FR" sz="1800" dirty="0"/>
          </a:p>
          <a:p>
            <a:pPr algn="r"/>
            <a:r>
              <a:rPr lang="fr-FR" sz="1600" dirty="0"/>
              <a:t>(Source: EEA Air </a:t>
            </a:r>
            <a:r>
              <a:rPr lang="fr-FR" sz="1600" dirty="0" err="1"/>
              <a:t>quality</a:t>
            </a:r>
            <a:r>
              <a:rPr lang="fr-FR" sz="1600" dirty="0"/>
              <a:t> in Europe — 2019 report)</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p:txBody>
      </p:sp>
      <p:sp>
        <p:nvSpPr>
          <p:cNvPr id="4" name="Footer Placeholder 3">
            <a:extLst>
              <a:ext uri="{FF2B5EF4-FFF2-40B4-BE49-F238E27FC236}">
                <a16:creationId xmlns:a16="http://schemas.microsoft.com/office/drawing/2014/main" id="{DE98A64E-6BCF-4444-91B2-FE297D3B3763}"/>
              </a:ext>
            </a:extLst>
          </p:cNvPr>
          <p:cNvSpPr>
            <a:spLocks noGrp="1"/>
          </p:cNvSpPr>
          <p:nvPr>
            <p:ph type="ftr" sz="quarter" idx="10"/>
          </p:nvPr>
        </p:nvSpPr>
        <p:spPr/>
        <p:txBody>
          <a:bodyPr/>
          <a:lstStyle/>
          <a:p>
            <a:pPr>
              <a:defRPr/>
            </a:pPr>
            <a:r>
              <a:rPr lang="en-GB" altLang="en-US" dirty="0"/>
              <a:t>SESAR WAVE 2 - PJ19.4.2</a:t>
            </a:r>
          </a:p>
        </p:txBody>
      </p:sp>
      <p:sp>
        <p:nvSpPr>
          <p:cNvPr id="5" name="Slide Number Placeholder 4">
            <a:extLst>
              <a:ext uri="{FF2B5EF4-FFF2-40B4-BE49-F238E27FC236}">
                <a16:creationId xmlns:a16="http://schemas.microsoft.com/office/drawing/2014/main" id="{0E076184-7EA6-6643-AC50-4A4942F75D93}"/>
              </a:ext>
            </a:extLst>
          </p:cNvPr>
          <p:cNvSpPr>
            <a:spLocks noGrp="1"/>
          </p:cNvSpPr>
          <p:nvPr>
            <p:ph type="sldNum" sz="quarter" idx="11"/>
          </p:nvPr>
        </p:nvSpPr>
        <p:spPr/>
        <p:txBody>
          <a:bodyPr/>
          <a:lstStyle/>
          <a:p>
            <a:fld id="{82D2A8A0-34A9-9848-AC24-BD409390706D}" type="slidenum">
              <a:rPr lang="en-GB" altLang="en-US" smtClean="0"/>
              <a:pPr/>
              <a:t>5</a:t>
            </a:fld>
            <a:endParaRPr lang="en-GB" altLang="en-US"/>
          </a:p>
        </p:txBody>
      </p:sp>
    </p:spTree>
    <p:extLst>
      <p:ext uri="{BB962C8B-B14F-4D97-AF65-F5344CB8AC3E}">
        <p14:creationId xmlns:p14="http://schemas.microsoft.com/office/powerpoint/2010/main" val="818195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DD77-E983-5147-B7E0-FF0C8093677D}"/>
              </a:ext>
            </a:extLst>
          </p:cNvPr>
          <p:cNvSpPr>
            <a:spLocks noGrp="1"/>
          </p:cNvSpPr>
          <p:nvPr>
            <p:ph type="title"/>
          </p:nvPr>
        </p:nvSpPr>
        <p:spPr/>
        <p:txBody>
          <a:bodyPr>
            <a:normAutofit/>
          </a:bodyPr>
          <a:lstStyle/>
          <a:p>
            <a:r>
              <a:rPr lang="fr-FR" sz="2800" b="1" dirty="0"/>
              <a:t>The EU long-</a:t>
            </a:r>
            <a:r>
              <a:rPr lang="fr-FR" sz="2800" b="1" dirty="0" err="1"/>
              <a:t>term</a:t>
            </a:r>
            <a:r>
              <a:rPr lang="fr-FR" sz="2800" b="1" dirty="0"/>
              <a:t> AQ objectives</a:t>
            </a:r>
            <a:endParaRPr lang="fr-FR" sz="2800" dirty="0"/>
          </a:p>
        </p:txBody>
      </p:sp>
      <p:pic>
        <p:nvPicPr>
          <p:cNvPr id="7" name="Content Placeholder 6">
            <a:extLst>
              <a:ext uri="{FF2B5EF4-FFF2-40B4-BE49-F238E27FC236}">
                <a16:creationId xmlns:a16="http://schemas.microsoft.com/office/drawing/2014/main" id="{92EE7FAD-9EEA-3947-85D4-2EB2CAC14C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074832"/>
            <a:ext cx="8168976" cy="5321311"/>
          </a:xfrm>
        </p:spPr>
      </p:pic>
      <p:sp>
        <p:nvSpPr>
          <p:cNvPr id="4" name="Footer Placeholder 3">
            <a:extLst>
              <a:ext uri="{FF2B5EF4-FFF2-40B4-BE49-F238E27FC236}">
                <a16:creationId xmlns:a16="http://schemas.microsoft.com/office/drawing/2014/main" id="{28F88392-72B2-6C45-A06D-3E7FFEE48806}"/>
              </a:ext>
            </a:extLst>
          </p:cNvPr>
          <p:cNvSpPr>
            <a:spLocks noGrp="1"/>
          </p:cNvSpPr>
          <p:nvPr>
            <p:ph type="ftr" sz="quarter" idx="10"/>
          </p:nvPr>
        </p:nvSpPr>
        <p:spPr/>
        <p:txBody>
          <a:bodyPr/>
          <a:lstStyle/>
          <a:p>
            <a:pPr>
              <a:defRPr/>
            </a:pPr>
            <a:r>
              <a:rPr lang="en-GB" altLang="en-US" dirty="0"/>
              <a:t>SESAR WAVE 2 - PJ19.4.2</a:t>
            </a:r>
          </a:p>
        </p:txBody>
      </p:sp>
      <p:sp>
        <p:nvSpPr>
          <p:cNvPr id="5" name="Slide Number Placeholder 4">
            <a:extLst>
              <a:ext uri="{FF2B5EF4-FFF2-40B4-BE49-F238E27FC236}">
                <a16:creationId xmlns:a16="http://schemas.microsoft.com/office/drawing/2014/main" id="{B3F6C202-DA5C-7445-87E4-99C809FE0BC3}"/>
              </a:ext>
            </a:extLst>
          </p:cNvPr>
          <p:cNvSpPr>
            <a:spLocks noGrp="1"/>
          </p:cNvSpPr>
          <p:nvPr>
            <p:ph type="sldNum" sz="quarter" idx="11"/>
          </p:nvPr>
        </p:nvSpPr>
        <p:spPr/>
        <p:txBody>
          <a:bodyPr/>
          <a:lstStyle/>
          <a:p>
            <a:fld id="{82D2A8A0-34A9-9848-AC24-BD409390706D}" type="slidenum">
              <a:rPr lang="en-GB" altLang="en-US" smtClean="0"/>
              <a:pPr/>
              <a:t>6</a:t>
            </a:fld>
            <a:endParaRPr lang="en-GB" altLang="en-US"/>
          </a:p>
        </p:txBody>
      </p:sp>
    </p:spTree>
    <p:extLst>
      <p:ext uri="{BB962C8B-B14F-4D97-AF65-F5344CB8AC3E}">
        <p14:creationId xmlns:p14="http://schemas.microsoft.com/office/powerpoint/2010/main" val="249557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F4E2-C586-9D4D-9C59-9BE27546F9CF}"/>
              </a:ext>
            </a:extLst>
          </p:cNvPr>
          <p:cNvSpPr>
            <a:spLocks noGrp="1"/>
          </p:cNvSpPr>
          <p:nvPr>
            <p:ph type="title"/>
          </p:nvPr>
        </p:nvSpPr>
        <p:spPr/>
        <p:txBody>
          <a:bodyPr>
            <a:noAutofit/>
          </a:bodyPr>
          <a:lstStyle/>
          <a:p>
            <a:r>
              <a:rPr lang="fr-FR" sz="2800" b="1" dirty="0"/>
              <a:t>Relative importance of aviation </a:t>
            </a:r>
            <a:r>
              <a:rPr lang="fr-FR" sz="2800" b="1" dirty="0" err="1"/>
              <a:t>emissions</a:t>
            </a:r>
            <a:endParaRPr lang="fr-FR" sz="2800" dirty="0"/>
          </a:p>
        </p:txBody>
      </p:sp>
      <p:sp>
        <p:nvSpPr>
          <p:cNvPr id="3" name="Content Placeholder 2">
            <a:extLst>
              <a:ext uri="{FF2B5EF4-FFF2-40B4-BE49-F238E27FC236}">
                <a16:creationId xmlns:a16="http://schemas.microsoft.com/office/drawing/2014/main" id="{16C025D7-99BF-DD46-9CA2-5F8417FDDB8C}"/>
              </a:ext>
            </a:extLst>
          </p:cNvPr>
          <p:cNvSpPr>
            <a:spLocks noGrp="1"/>
          </p:cNvSpPr>
          <p:nvPr>
            <p:ph idx="1"/>
          </p:nvPr>
        </p:nvSpPr>
        <p:spPr/>
        <p:txBody>
          <a:bodyPr/>
          <a:lstStyle/>
          <a:p>
            <a:r>
              <a:rPr lang="fr-FR" sz="1800" dirty="0"/>
              <a:t>Aircraft and all </a:t>
            </a:r>
            <a:r>
              <a:rPr lang="fr-FR" sz="1800" dirty="0" err="1"/>
              <a:t>associated</a:t>
            </a:r>
            <a:r>
              <a:rPr lang="fr-FR" sz="1800" dirty="0"/>
              <a:t> </a:t>
            </a:r>
            <a:r>
              <a:rPr lang="fr-FR" sz="1800" dirty="0" err="1"/>
              <a:t>airport</a:t>
            </a:r>
            <a:r>
              <a:rPr lang="fr-FR" sz="1800" dirty="0"/>
              <a:t> </a:t>
            </a:r>
            <a:r>
              <a:rPr lang="fr-FR" sz="1800" dirty="0" err="1"/>
              <a:t>activities</a:t>
            </a:r>
            <a:r>
              <a:rPr lang="fr-FR" sz="1800" dirty="0"/>
              <a:t> are sources of an </a:t>
            </a:r>
            <a:r>
              <a:rPr lang="fr-FR" sz="1800" dirty="0" err="1"/>
              <a:t>assortment</a:t>
            </a:r>
            <a:r>
              <a:rPr lang="fr-FR" sz="1800" dirty="0"/>
              <a:t> of </a:t>
            </a:r>
            <a:r>
              <a:rPr lang="fr-FR" sz="1800" dirty="0" err="1"/>
              <a:t>gaseous</a:t>
            </a:r>
            <a:r>
              <a:rPr lang="fr-FR" sz="1800" dirty="0"/>
              <a:t> and </a:t>
            </a:r>
            <a:r>
              <a:rPr lang="fr-FR" sz="1800" dirty="0" err="1"/>
              <a:t>particulate</a:t>
            </a:r>
            <a:r>
              <a:rPr lang="fr-FR" sz="1800" dirty="0"/>
              <a:t> </a:t>
            </a:r>
            <a:r>
              <a:rPr lang="fr-FR" sz="1800" dirty="0" err="1"/>
              <a:t>emissions</a:t>
            </a:r>
            <a:r>
              <a:rPr lang="fr-FR" sz="1800" dirty="0"/>
              <a:t>. </a:t>
            </a:r>
            <a:endParaRPr lang="fr-FR" dirty="0"/>
          </a:p>
          <a:p>
            <a:pPr lvl="1"/>
            <a:r>
              <a:rPr lang="fr-FR" sz="1600" dirty="0" err="1"/>
              <a:t>Nitrogen</a:t>
            </a:r>
            <a:r>
              <a:rPr lang="fr-FR" sz="1600" dirty="0"/>
              <a:t> </a:t>
            </a:r>
            <a:r>
              <a:rPr lang="fr-FR" sz="1600" dirty="0" err="1"/>
              <a:t>oxides</a:t>
            </a:r>
            <a:r>
              <a:rPr lang="fr-FR" sz="1600" dirty="0"/>
              <a:t> (</a:t>
            </a:r>
            <a:r>
              <a:rPr lang="fr-FR" sz="1600" dirty="0" err="1"/>
              <a:t>NOx</a:t>
            </a:r>
            <a:r>
              <a:rPr lang="fr-FR" sz="1600" dirty="0"/>
              <a:t>), volatile </a:t>
            </a:r>
            <a:r>
              <a:rPr lang="fr-FR" sz="1600" dirty="0" err="1"/>
              <a:t>organic</a:t>
            </a:r>
            <a:r>
              <a:rPr lang="fr-FR" sz="1600" dirty="0"/>
              <a:t> compounds (</a:t>
            </a:r>
            <a:r>
              <a:rPr lang="fr-FR" sz="1600" dirty="0" err="1"/>
              <a:t>VOCs</a:t>
            </a:r>
            <a:r>
              <a:rPr lang="fr-FR" sz="1600" dirty="0"/>
              <a:t>), </a:t>
            </a:r>
            <a:r>
              <a:rPr lang="fr-FR" sz="1600" dirty="0" err="1"/>
              <a:t>carbon</a:t>
            </a:r>
            <a:r>
              <a:rPr lang="fr-FR" sz="1600" dirty="0"/>
              <a:t> </a:t>
            </a:r>
            <a:r>
              <a:rPr lang="fr-FR" sz="1600" dirty="0" err="1"/>
              <a:t>monoxide</a:t>
            </a:r>
            <a:r>
              <a:rPr lang="fr-FR" sz="1600" dirty="0"/>
              <a:t> (CO) and </a:t>
            </a:r>
            <a:r>
              <a:rPr lang="fr-FR" sz="1600" dirty="0" err="1"/>
              <a:t>particulate</a:t>
            </a:r>
            <a:r>
              <a:rPr lang="fr-FR" sz="1600" dirty="0"/>
              <a:t> </a:t>
            </a:r>
            <a:r>
              <a:rPr lang="fr-FR" sz="1600" dirty="0" err="1"/>
              <a:t>matter</a:t>
            </a:r>
            <a:r>
              <a:rPr lang="fr-FR" sz="1600" dirty="0"/>
              <a:t> (PM) are the </a:t>
            </a:r>
            <a:r>
              <a:rPr lang="fr-FR" sz="1600" dirty="0" err="1"/>
              <a:t>most</a:t>
            </a:r>
            <a:r>
              <a:rPr lang="fr-FR" sz="1600" dirty="0"/>
              <a:t> important </a:t>
            </a:r>
            <a:r>
              <a:rPr lang="fr-FR" sz="1600" dirty="0" err="1"/>
              <a:t>contributors</a:t>
            </a:r>
            <a:r>
              <a:rPr lang="fr-FR" sz="1600" dirty="0"/>
              <a:t> to LAQ </a:t>
            </a:r>
            <a:r>
              <a:rPr lang="fr-FR" sz="1600" dirty="0" err="1"/>
              <a:t>concerns</a:t>
            </a:r>
            <a:r>
              <a:rPr lang="fr-FR" sz="1600" dirty="0"/>
              <a:t>. </a:t>
            </a:r>
          </a:p>
        </p:txBody>
      </p:sp>
      <p:sp>
        <p:nvSpPr>
          <p:cNvPr id="4" name="Footer Placeholder 3">
            <a:extLst>
              <a:ext uri="{FF2B5EF4-FFF2-40B4-BE49-F238E27FC236}">
                <a16:creationId xmlns:a16="http://schemas.microsoft.com/office/drawing/2014/main" id="{28732594-6C46-AD40-A839-FA9333374327}"/>
              </a:ext>
            </a:extLst>
          </p:cNvPr>
          <p:cNvSpPr>
            <a:spLocks noGrp="1"/>
          </p:cNvSpPr>
          <p:nvPr>
            <p:ph type="ftr" sz="quarter" idx="10"/>
          </p:nvPr>
        </p:nvSpPr>
        <p:spPr/>
        <p:txBody>
          <a:bodyPr/>
          <a:lstStyle/>
          <a:p>
            <a:pPr>
              <a:defRPr/>
            </a:pPr>
            <a:r>
              <a:rPr lang="en-GB" altLang="en-US" dirty="0"/>
              <a:t>SESAR WAVE 2 - PJ19.4.2</a:t>
            </a:r>
          </a:p>
        </p:txBody>
      </p:sp>
      <p:sp>
        <p:nvSpPr>
          <p:cNvPr id="5" name="Slide Number Placeholder 4">
            <a:extLst>
              <a:ext uri="{FF2B5EF4-FFF2-40B4-BE49-F238E27FC236}">
                <a16:creationId xmlns:a16="http://schemas.microsoft.com/office/drawing/2014/main" id="{F99AD336-C933-FB48-849C-D816F7A14DCC}"/>
              </a:ext>
            </a:extLst>
          </p:cNvPr>
          <p:cNvSpPr>
            <a:spLocks noGrp="1"/>
          </p:cNvSpPr>
          <p:nvPr>
            <p:ph type="sldNum" sz="quarter" idx="11"/>
          </p:nvPr>
        </p:nvSpPr>
        <p:spPr/>
        <p:txBody>
          <a:bodyPr/>
          <a:lstStyle/>
          <a:p>
            <a:fld id="{82D2A8A0-34A9-9848-AC24-BD409390706D}" type="slidenum">
              <a:rPr lang="en-GB" altLang="en-US" smtClean="0"/>
              <a:pPr/>
              <a:t>7</a:t>
            </a:fld>
            <a:endParaRPr lang="en-GB" altLang="en-US"/>
          </a:p>
        </p:txBody>
      </p:sp>
      <p:pic>
        <p:nvPicPr>
          <p:cNvPr id="8" name="Picture 7">
            <a:extLst>
              <a:ext uri="{FF2B5EF4-FFF2-40B4-BE49-F238E27FC236}">
                <a16:creationId xmlns:a16="http://schemas.microsoft.com/office/drawing/2014/main" id="{273B7CDE-22F5-D644-A184-F4473B7BD816}"/>
              </a:ext>
            </a:extLst>
          </p:cNvPr>
          <p:cNvPicPr>
            <a:picLocks noChangeAspect="1"/>
          </p:cNvPicPr>
          <p:nvPr/>
        </p:nvPicPr>
        <p:blipFill>
          <a:blip r:embed="rId3"/>
          <a:stretch>
            <a:fillRect/>
          </a:stretch>
        </p:blipFill>
        <p:spPr>
          <a:xfrm>
            <a:off x="1376841" y="3347520"/>
            <a:ext cx="6202215" cy="2948505"/>
          </a:xfrm>
          <a:prstGeom prst="rect">
            <a:avLst/>
          </a:prstGeom>
        </p:spPr>
      </p:pic>
    </p:spTree>
    <p:extLst>
      <p:ext uri="{BB962C8B-B14F-4D97-AF65-F5344CB8AC3E}">
        <p14:creationId xmlns:p14="http://schemas.microsoft.com/office/powerpoint/2010/main" val="836781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F4E2-C586-9D4D-9C59-9BE27546F9CF}"/>
              </a:ext>
            </a:extLst>
          </p:cNvPr>
          <p:cNvSpPr>
            <a:spLocks noGrp="1"/>
          </p:cNvSpPr>
          <p:nvPr>
            <p:ph type="title"/>
          </p:nvPr>
        </p:nvSpPr>
        <p:spPr/>
        <p:txBody>
          <a:bodyPr>
            <a:normAutofit/>
          </a:bodyPr>
          <a:lstStyle/>
          <a:p>
            <a:r>
              <a:rPr lang="fr-FR" sz="2800" b="1" dirty="0"/>
              <a:t>Relative importance of aviation </a:t>
            </a:r>
            <a:r>
              <a:rPr lang="fr-FR" sz="2800" b="1" dirty="0" err="1"/>
              <a:t>emissions</a:t>
            </a:r>
            <a:endParaRPr lang="fr-FR" sz="2800" dirty="0"/>
          </a:p>
        </p:txBody>
      </p:sp>
      <p:sp>
        <p:nvSpPr>
          <p:cNvPr id="3" name="Content Placeholder 2">
            <a:extLst>
              <a:ext uri="{FF2B5EF4-FFF2-40B4-BE49-F238E27FC236}">
                <a16:creationId xmlns:a16="http://schemas.microsoft.com/office/drawing/2014/main" id="{16C025D7-99BF-DD46-9CA2-5F8417FDDB8C}"/>
              </a:ext>
            </a:extLst>
          </p:cNvPr>
          <p:cNvSpPr>
            <a:spLocks noGrp="1"/>
          </p:cNvSpPr>
          <p:nvPr>
            <p:ph idx="1"/>
          </p:nvPr>
        </p:nvSpPr>
        <p:spPr/>
        <p:txBody>
          <a:bodyPr/>
          <a:lstStyle/>
          <a:p>
            <a:pPr marL="285750" indent="-285750">
              <a:buFont typeface="Arial" panose="020B0604020202020204" pitchFamily="34" charset="0"/>
              <a:buChar char="•"/>
            </a:pPr>
            <a:r>
              <a:rPr lang="fr-FR" sz="1800" dirty="0"/>
              <a:t>Aviation </a:t>
            </a:r>
            <a:r>
              <a:rPr lang="fr-FR" sz="1800" dirty="0" err="1"/>
              <a:t>is</a:t>
            </a:r>
            <a:r>
              <a:rPr lang="fr-FR" sz="1800" dirty="0"/>
              <a:t> not the </a:t>
            </a:r>
            <a:r>
              <a:rPr lang="fr-FR" sz="1800" dirty="0" err="1"/>
              <a:t>only</a:t>
            </a:r>
            <a:r>
              <a:rPr lang="fr-FR" sz="1800" dirty="0"/>
              <a:t>, and </a:t>
            </a:r>
            <a:r>
              <a:rPr lang="fr-FR" sz="1800" dirty="0" err="1"/>
              <a:t>quite</a:t>
            </a:r>
            <a:r>
              <a:rPr lang="fr-FR" sz="1800" dirty="0"/>
              <a:t> </a:t>
            </a:r>
            <a:r>
              <a:rPr lang="fr-FR" sz="1800" dirty="0" err="1"/>
              <a:t>often</a:t>
            </a:r>
            <a:r>
              <a:rPr lang="fr-FR" sz="1800" dirty="0"/>
              <a:t> not </a:t>
            </a:r>
            <a:r>
              <a:rPr lang="fr-FR" sz="1800" dirty="0" err="1"/>
              <a:t>even</a:t>
            </a:r>
            <a:r>
              <a:rPr lang="fr-FR" sz="1800" dirty="0"/>
              <a:t> the major </a:t>
            </a:r>
            <a:r>
              <a:rPr lang="fr-FR" sz="1800" dirty="0" err="1"/>
              <a:t>contributor</a:t>
            </a:r>
            <a:r>
              <a:rPr lang="fr-FR" sz="1800" dirty="0"/>
              <a:t> to local air pollution.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1800" dirty="0" err="1"/>
              <a:t>Airports</a:t>
            </a:r>
            <a:r>
              <a:rPr lang="fr-FR" sz="1800" dirty="0"/>
              <a:t> are </a:t>
            </a:r>
            <a:r>
              <a:rPr lang="fr-FR" sz="1800" dirty="0" err="1"/>
              <a:t>surrounded</a:t>
            </a:r>
            <a:r>
              <a:rPr lang="fr-FR" sz="1800" dirty="0"/>
              <a:t> by </a:t>
            </a:r>
            <a:r>
              <a:rPr lang="fr-FR" sz="1800" dirty="0" err="1"/>
              <a:t>other</a:t>
            </a:r>
            <a:r>
              <a:rPr lang="fr-FR" sz="1800" dirty="0"/>
              <a:t> </a:t>
            </a:r>
            <a:r>
              <a:rPr lang="fr-FR" sz="1800" dirty="0" err="1"/>
              <a:t>emission</a:t>
            </a:r>
            <a:r>
              <a:rPr lang="fr-FR" sz="1800" dirty="0"/>
              <a:t> sources </a:t>
            </a:r>
            <a:r>
              <a:rPr lang="fr-FR" sz="1800" dirty="0" err="1"/>
              <a:t>such</a:t>
            </a:r>
            <a:r>
              <a:rPr lang="fr-FR" sz="1800" dirty="0"/>
              <a:t> as road networks and </a:t>
            </a:r>
            <a:r>
              <a:rPr lang="fr-FR" sz="1800" dirty="0" err="1"/>
              <a:t>other</a:t>
            </a:r>
            <a:r>
              <a:rPr lang="fr-FR" sz="1800" dirty="0"/>
              <a:t> </a:t>
            </a:r>
            <a:r>
              <a:rPr lang="fr-FR" sz="1800" dirty="0" err="1"/>
              <a:t>industrial</a:t>
            </a:r>
            <a:r>
              <a:rPr lang="fr-FR" sz="1800" dirty="0"/>
              <a:t> </a:t>
            </a:r>
            <a:r>
              <a:rPr lang="fr-FR" sz="1800" dirty="0" err="1"/>
              <a:t>facilities</a:t>
            </a:r>
            <a:r>
              <a:rPr lang="fr-FR" sz="1800" dirty="0"/>
              <a:t> </a:t>
            </a:r>
            <a:r>
              <a:rPr lang="fr-FR" sz="1800" dirty="0" err="1"/>
              <a:t>that</a:t>
            </a:r>
            <a:r>
              <a:rPr lang="fr-FR" sz="1800" dirty="0"/>
              <a:t> are </a:t>
            </a:r>
            <a:r>
              <a:rPr lang="fr-FR" sz="1800" dirty="0" err="1"/>
              <a:t>known</a:t>
            </a:r>
            <a:r>
              <a:rPr lang="fr-FR" sz="1800" dirty="0"/>
              <a:t> to </a:t>
            </a:r>
            <a:r>
              <a:rPr lang="fr-FR" sz="1800" dirty="0" err="1"/>
              <a:t>contribute</a:t>
            </a:r>
            <a:r>
              <a:rPr lang="fr-FR" sz="1800" dirty="0"/>
              <a:t> </a:t>
            </a:r>
            <a:r>
              <a:rPr lang="fr-FR" sz="1800" dirty="0" err="1"/>
              <a:t>significantly</a:t>
            </a:r>
            <a:r>
              <a:rPr lang="fr-FR" sz="1800" dirty="0"/>
              <a:t> to the </a:t>
            </a:r>
            <a:r>
              <a:rPr lang="fr-FR" sz="1800" dirty="0" err="1"/>
              <a:t>degradation</a:t>
            </a:r>
            <a:r>
              <a:rPr lang="fr-FR" sz="1800" dirty="0"/>
              <a:t> of local air-</a:t>
            </a:r>
            <a:r>
              <a:rPr lang="fr-FR" sz="1800" dirty="0" err="1"/>
              <a:t>quality</a:t>
            </a:r>
            <a:r>
              <a:rPr lang="fr-FR" sz="1800" dirty="0"/>
              <a:t>.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1800" dirty="0" err="1"/>
              <a:t>However</a:t>
            </a:r>
            <a:r>
              <a:rPr lang="fr-FR" sz="1800" dirty="0"/>
              <a:t>, </a:t>
            </a:r>
            <a:r>
              <a:rPr lang="fr-FR" sz="1800" dirty="0" err="1"/>
              <a:t>given</a:t>
            </a:r>
            <a:r>
              <a:rPr lang="fr-FR" sz="1800" dirty="0"/>
              <a:t> the </a:t>
            </a:r>
            <a:r>
              <a:rPr lang="fr-FR" sz="1800" dirty="0" err="1"/>
              <a:t>proximity</a:t>
            </a:r>
            <a:r>
              <a:rPr lang="fr-FR" sz="1800" dirty="0"/>
              <a:t> of </a:t>
            </a:r>
            <a:r>
              <a:rPr lang="fr-FR" sz="1800" dirty="0" err="1"/>
              <a:t>airports</a:t>
            </a:r>
            <a:r>
              <a:rPr lang="fr-FR" sz="1800" dirty="0"/>
              <a:t> </a:t>
            </a:r>
            <a:r>
              <a:rPr lang="fr-FR" sz="1800" dirty="0" err="1"/>
              <a:t>from</a:t>
            </a:r>
            <a:r>
              <a:rPr lang="fr-FR" sz="1800" dirty="0"/>
              <a:t> </a:t>
            </a:r>
            <a:r>
              <a:rPr lang="fr-FR" sz="1800" dirty="0" err="1"/>
              <a:t>urban</a:t>
            </a:r>
            <a:r>
              <a:rPr lang="fr-FR" sz="1800" dirty="0"/>
              <a:t> centres and </a:t>
            </a:r>
            <a:r>
              <a:rPr lang="fr-FR" sz="1800" dirty="0" err="1"/>
              <a:t>Europe’s</a:t>
            </a:r>
            <a:r>
              <a:rPr lang="fr-FR" sz="1800" dirty="0"/>
              <a:t> population </a:t>
            </a:r>
            <a:r>
              <a:rPr lang="fr-FR" sz="1800" dirty="0" err="1"/>
              <a:t>density</a:t>
            </a:r>
            <a:r>
              <a:rPr lang="fr-FR" sz="1800" dirty="0"/>
              <a:t> </a:t>
            </a:r>
            <a:r>
              <a:rPr lang="fr-FR" sz="1800" b="1" dirty="0" err="1"/>
              <a:t>emissions</a:t>
            </a:r>
            <a:r>
              <a:rPr lang="fr-FR" sz="1800" b="1" dirty="0"/>
              <a:t> </a:t>
            </a:r>
            <a:r>
              <a:rPr lang="fr-FR" sz="1800" b="1" dirty="0" err="1"/>
              <a:t>from</a:t>
            </a:r>
            <a:r>
              <a:rPr lang="fr-FR" sz="1800" b="1" dirty="0"/>
              <a:t> </a:t>
            </a:r>
            <a:r>
              <a:rPr lang="fr-FR" sz="1800" b="1" dirty="0" err="1"/>
              <a:t>aircraft</a:t>
            </a:r>
            <a:r>
              <a:rPr lang="fr-FR" sz="1800" b="1" dirty="0"/>
              <a:t> and </a:t>
            </a:r>
            <a:r>
              <a:rPr lang="fr-FR" sz="1800" b="1" dirty="0" err="1"/>
              <a:t>other</a:t>
            </a:r>
            <a:r>
              <a:rPr lang="fr-FR" sz="1800" b="1" dirty="0"/>
              <a:t> </a:t>
            </a:r>
            <a:r>
              <a:rPr lang="fr-FR" sz="1800" b="1" dirty="0" err="1"/>
              <a:t>emission</a:t>
            </a:r>
            <a:r>
              <a:rPr lang="fr-FR" sz="1800" b="1" dirty="0"/>
              <a:t> sources at major </a:t>
            </a:r>
            <a:r>
              <a:rPr lang="fr-FR" sz="1800" b="1" dirty="0" err="1"/>
              <a:t>European</a:t>
            </a:r>
            <a:r>
              <a:rPr lang="fr-FR" sz="1800" b="1" dirty="0"/>
              <a:t> </a:t>
            </a:r>
            <a:r>
              <a:rPr lang="fr-FR" sz="1800" b="1" dirty="0" err="1"/>
              <a:t>airports</a:t>
            </a:r>
            <a:r>
              <a:rPr lang="fr-FR" sz="1800" b="1" dirty="0"/>
              <a:t> </a:t>
            </a:r>
            <a:r>
              <a:rPr lang="fr-FR" sz="1800" b="1" dirty="0" err="1"/>
              <a:t>may</a:t>
            </a:r>
            <a:r>
              <a:rPr lang="fr-FR" sz="1800" b="1" dirty="0"/>
              <a:t> have an </a:t>
            </a:r>
            <a:r>
              <a:rPr lang="fr-FR" sz="1800" b="1" dirty="0" err="1"/>
              <a:t>effect</a:t>
            </a:r>
            <a:r>
              <a:rPr lang="fr-FR" sz="1800" b="1" dirty="0"/>
              <a:t> on local air-</a:t>
            </a:r>
            <a:r>
              <a:rPr lang="fr-FR" sz="1800" b="1" dirty="0" err="1"/>
              <a:t>quality</a:t>
            </a:r>
            <a:r>
              <a:rPr lang="fr-FR" sz="1800" b="1" dirty="0"/>
              <a:t>.</a:t>
            </a:r>
            <a:r>
              <a:rPr lang="fr-FR" sz="1800" dirty="0"/>
              <a:t> </a:t>
            </a:r>
          </a:p>
        </p:txBody>
      </p:sp>
      <p:sp>
        <p:nvSpPr>
          <p:cNvPr id="4" name="Footer Placeholder 3">
            <a:extLst>
              <a:ext uri="{FF2B5EF4-FFF2-40B4-BE49-F238E27FC236}">
                <a16:creationId xmlns:a16="http://schemas.microsoft.com/office/drawing/2014/main" id="{28732594-6C46-AD40-A839-FA9333374327}"/>
              </a:ext>
            </a:extLst>
          </p:cNvPr>
          <p:cNvSpPr>
            <a:spLocks noGrp="1"/>
          </p:cNvSpPr>
          <p:nvPr>
            <p:ph type="ftr" sz="quarter" idx="10"/>
          </p:nvPr>
        </p:nvSpPr>
        <p:spPr/>
        <p:txBody>
          <a:bodyPr/>
          <a:lstStyle/>
          <a:p>
            <a:pPr>
              <a:defRPr/>
            </a:pPr>
            <a:r>
              <a:rPr lang="en-GB" altLang="en-US" dirty="0"/>
              <a:t>SESAR WAVE 2 - PJ19.4.2</a:t>
            </a:r>
          </a:p>
        </p:txBody>
      </p:sp>
      <p:sp>
        <p:nvSpPr>
          <p:cNvPr id="5" name="Slide Number Placeholder 4">
            <a:extLst>
              <a:ext uri="{FF2B5EF4-FFF2-40B4-BE49-F238E27FC236}">
                <a16:creationId xmlns:a16="http://schemas.microsoft.com/office/drawing/2014/main" id="{F99AD336-C933-FB48-849C-D816F7A14DCC}"/>
              </a:ext>
            </a:extLst>
          </p:cNvPr>
          <p:cNvSpPr>
            <a:spLocks noGrp="1"/>
          </p:cNvSpPr>
          <p:nvPr>
            <p:ph type="sldNum" sz="quarter" idx="11"/>
          </p:nvPr>
        </p:nvSpPr>
        <p:spPr/>
        <p:txBody>
          <a:bodyPr/>
          <a:lstStyle/>
          <a:p>
            <a:fld id="{82D2A8A0-34A9-9848-AC24-BD409390706D}" type="slidenum">
              <a:rPr lang="en-GB" altLang="en-US" smtClean="0"/>
              <a:pPr/>
              <a:t>8</a:t>
            </a:fld>
            <a:endParaRPr lang="en-GB" altLang="en-US"/>
          </a:p>
        </p:txBody>
      </p:sp>
    </p:spTree>
    <p:extLst>
      <p:ext uri="{BB962C8B-B14F-4D97-AF65-F5344CB8AC3E}">
        <p14:creationId xmlns:p14="http://schemas.microsoft.com/office/powerpoint/2010/main" val="2781280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9FCD-4D9F-1143-9578-EB638001CD1E}"/>
              </a:ext>
            </a:extLst>
          </p:cNvPr>
          <p:cNvSpPr>
            <a:spLocks noGrp="1"/>
          </p:cNvSpPr>
          <p:nvPr>
            <p:ph type="title"/>
          </p:nvPr>
        </p:nvSpPr>
        <p:spPr/>
        <p:txBody>
          <a:bodyPr>
            <a:normAutofit/>
          </a:bodyPr>
          <a:lstStyle/>
          <a:p>
            <a:r>
              <a:rPr lang="fr-FR" sz="2800" b="1" dirty="0"/>
              <a:t>Relative importance of aviation </a:t>
            </a:r>
            <a:r>
              <a:rPr lang="fr-FR" sz="2800" b="1" dirty="0" err="1"/>
              <a:t>emissions</a:t>
            </a:r>
            <a:endParaRPr lang="fr-FR" sz="2800" dirty="0"/>
          </a:p>
        </p:txBody>
      </p:sp>
      <p:pic>
        <p:nvPicPr>
          <p:cNvPr id="6" name="Content Placeholder 5">
            <a:extLst>
              <a:ext uri="{FF2B5EF4-FFF2-40B4-BE49-F238E27FC236}">
                <a16:creationId xmlns:a16="http://schemas.microsoft.com/office/drawing/2014/main" id="{3C4A914A-2D4A-CC4A-AE39-7C89EF552C0E}"/>
              </a:ext>
            </a:extLst>
          </p:cNvPr>
          <p:cNvPicPr>
            <a:picLocks noGrp="1" noChangeAspect="1"/>
          </p:cNvPicPr>
          <p:nvPr>
            <p:ph idx="1"/>
          </p:nvPr>
        </p:nvPicPr>
        <p:blipFill>
          <a:blip r:embed="rId3"/>
          <a:stretch>
            <a:fillRect/>
          </a:stretch>
        </p:blipFill>
        <p:spPr>
          <a:xfrm>
            <a:off x="372777" y="1107985"/>
            <a:ext cx="8388921" cy="5012188"/>
          </a:xfrm>
          <a:prstGeom prst="rect">
            <a:avLst/>
          </a:prstGeom>
        </p:spPr>
      </p:pic>
      <p:sp>
        <p:nvSpPr>
          <p:cNvPr id="4" name="Footer Placeholder 3">
            <a:extLst>
              <a:ext uri="{FF2B5EF4-FFF2-40B4-BE49-F238E27FC236}">
                <a16:creationId xmlns:a16="http://schemas.microsoft.com/office/drawing/2014/main" id="{6F86A029-55D5-4147-B56D-257FA9E02AE9}"/>
              </a:ext>
            </a:extLst>
          </p:cNvPr>
          <p:cNvSpPr>
            <a:spLocks noGrp="1"/>
          </p:cNvSpPr>
          <p:nvPr>
            <p:ph type="ftr" sz="quarter" idx="10"/>
          </p:nvPr>
        </p:nvSpPr>
        <p:spPr/>
        <p:txBody>
          <a:bodyPr/>
          <a:lstStyle/>
          <a:p>
            <a:pPr>
              <a:defRPr/>
            </a:pPr>
            <a:r>
              <a:rPr lang="en-GB" altLang="en-US" dirty="0"/>
              <a:t>SESAR WAVE 2 - PJ19.4.2</a:t>
            </a:r>
          </a:p>
        </p:txBody>
      </p:sp>
      <p:sp>
        <p:nvSpPr>
          <p:cNvPr id="5" name="Slide Number Placeholder 4">
            <a:extLst>
              <a:ext uri="{FF2B5EF4-FFF2-40B4-BE49-F238E27FC236}">
                <a16:creationId xmlns:a16="http://schemas.microsoft.com/office/drawing/2014/main" id="{CC2FA733-FAB6-A74A-ABE4-DE67C9E6F685}"/>
              </a:ext>
            </a:extLst>
          </p:cNvPr>
          <p:cNvSpPr>
            <a:spLocks noGrp="1"/>
          </p:cNvSpPr>
          <p:nvPr>
            <p:ph type="sldNum" sz="quarter" idx="11"/>
          </p:nvPr>
        </p:nvSpPr>
        <p:spPr/>
        <p:txBody>
          <a:bodyPr/>
          <a:lstStyle/>
          <a:p>
            <a:fld id="{82D2A8A0-34A9-9848-AC24-BD409390706D}" type="slidenum">
              <a:rPr lang="en-GB" altLang="en-US" smtClean="0"/>
              <a:pPr/>
              <a:t>9</a:t>
            </a:fld>
            <a:endParaRPr lang="en-GB" altLang="en-US"/>
          </a:p>
        </p:txBody>
      </p:sp>
      <p:sp>
        <p:nvSpPr>
          <p:cNvPr id="7" name="Rectangle 6">
            <a:extLst>
              <a:ext uri="{FF2B5EF4-FFF2-40B4-BE49-F238E27FC236}">
                <a16:creationId xmlns:a16="http://schemas.microsoft.com/office/drawing/2014/main" id="{4436EA74-9E5D-874A-B4F0-A590492FE451}"/>
              </a:ext>
            </a:extLst>
          </p:cNvPr>
          <p:cNvSpPr/>
          <p:nvPr/>
        </p:nvSpPr>
        <p:spPr>
          <a:xfrm>
            <a:off x="450850" y="5812396"/>
            <a:ext cx="2179892" cy="338554"/>
          </a:xfrm>
          <a:prstGeom prst="rect">
            <a:avLst/>
          </a:prstGeom>
        </p:spPr>
        <p:txBody>
          <a:bodyPr wrap="none">
            <a:spAutoFit/>
          </a:bodyPr>
          <a:lstStyle/>
          <a:p>
            <a:r>
              <a:rPr lang="fr-FR" sz="1600" dirty="0"/>
              <a:t>(ICAO Env. Report 2016)</a:t>
            </a:r>
          </a:p>
        </p:txBody>
      </p:sp>
    </p:spTree>
    <p:extLst>
      <p:ext uri="{BB962C8B-B14F-4D97-AF65-F5344CB8AC3E}">
        <p14:creationId xmlns:p14="http://schemas.microsoft.com/office/powerpoint/2010/main" val="1069875109"/>
      </p:ext>
    </p:extLst>
  </p:cSld>
  <p:clrMapOvr>
    <a:masterClrMapping/>
  </p:clrMapOvr>
  <p:timing>
    <p:tnLst>
      <p:par>
        <p:cTn id="1" dur="indefinite" restart="never" nodeType="tmRoot"/>
      </p:par>
    </p:tnLst>
  </p:timing>
</p:sld>
</file>

<file path=ppt/theme/theme1.xml><?xml version="1.0" encoding="utf-8"?>
<a:theme xmlns:a="http://schemas.openxmlformats.org/drawingml/2006/main" name="SESAR ER Presentation template">
  <a:themeElements>
    <a:clrScheme name="Custom 5">
      <a:dk1>
        <a:srgbClr val="6E6E6E"/>
      </a:dk1>
      <a:lt1>
        <a:sysClr val="window" lastClr="FFFFFF"/>
      </a:lt1>
      <a:dk2>
        <a:srgbClr val="4E88C7"/>
      </a:dk2>
      <a:lt2>
        <a:srgbClr val="FFFFFF"/>
      </a:lt2>
      <a:accent1>
        <a:srgbClr val="4E88C7"/>
      </a:accent1>
      <a:accent2>
        <a:srgbClr val="00428F"/>
      </a:accent2>
      <a:accent3>
        <a:srgbClr val="6EB628"/>
      </a:accent3>
      <a:accent4>
        <a:srgbClr val="05225B"/>
      </a:accent4>
      <a:accent5>
        <a:srgbClr val="FFC11E"/>
      </a:accent5>
      <a:accent6>
        <a:srgbClr val="008C82"/>
      </a:accent6>
      <a:hlink>
        <a:srgbClr val="00C5FF"/>
      </a:hlink>
      <a:folHlink>
        <a:srgbClr val="5EDB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Template" ma:contentTypeID="0x01010089F808FF9CA0974BA0DE8D4CFE08D0F8010101010700BCCC3C3297B0664BA98A86721D3EF5AB" ma:contentTypeVersion="18" ma:contentTypeDescription="" ma:contentTypeScope="" ma:versionID="96262aaa16d5423be6fb7682b6b45653">
  <xsd:schema xmlns:xsd="http://www.w3.org/2001/XMLSchema" xmlns:p="http://schemas.microsoft.com/office/2006/metadata/properties" xmlns:ns2="d6c16808-a5d4-4602-8895-ab90fd25b927" targetNamespace="http://schemas.microsoft.com/office/2006/metadata/properties" ma:root="true" ma:fieldsID="c97a2bea058dd2903f010970dd20b383" ns2:_="">
    <xsd:import namespace="d6c16808-a5d4-4602-8895-ab90fd25b927"/>
    <xsd:element name="properties">
      <xsd:complexType>
        <xsd:sequence>
          <xsd:element name="documentManagement">
            <xsd:complexType>
              <xsd:all>
                <xsd:element ref="ns2:File_x0020_Edition" minOccurs="0"/>
                <xsd:element ref="ns2:Approval_x0020_Status" minOccurs="0"/>
                <xsd:element ref="ns2:Relevance" minOccurs="0"/>
                <xsd:element ref="ns2:Retention_x0020_Period" minOccurs="0"/>
                <xsd:element ref="ns2:Template_x0020_Name" minOccurs="0"/>
                <xsd:element ref="ns2:Template_x0020_Edition" minOccurs="0"/>
                <xsd:element ref="ns2:Domain" minOccurs="0"/>
                <xsd:element ref="ns2:Sub-Domain" minOccurs="0"/>
                <xsd:element ref="ns2:Process" minOccurs="0"/>
                <xsd:element ref="ns2:Level" minOccurs="0"/>
                <xsd:element ref="ns2:Applicable_x0020_Grants" minOccurs="0"/>
                <xsd:element ref="ns2:Owner" minOccurs="0"/>
                <xsd:element ref="ns2:Linked_x0020_CR_x0020_ID" minOccurs="0"/>
                <xsd:element ref="ns2:Notes_x002f_Comments" minOccurs="0"/>
              </xsd:all>
            </xsd:complexType>
          </xsd:element>
        </xsd:sequence>
      </xsd:complexType>
    </xsd:element>
  </xsd:schema>
  <xsd:schema xmlns:xsd="http://www.w3.org/2001/XMLSchema" xmlns:dms="http://schemas.microsoft.com/office/2006/documentManagement/types" targetNamespace="d6c16808-a5d4-4602-8895-ab90fd25b927" elementFormDefault="qualified">
    <xsd:import namespace="http://schemas.microsoft.com/office/2006/documentManagement/types"/>
    <xsd:element name="File_x0020_Edition" ma:index="2" nillable="true" ma:displayName="File Edition" ma:default="00.00" ma:description="File Edition" ma:internalName="File_x0020_Edition">
      <xsd:simpleType>
        <xsd:restriction base="dms:Text">
          <xsd:maxLength value="255"/>
        </xsd:restriction>
      </xsd:simpleType>
    </xsd:element>
    <xsd:element name="Approval_x0020_Status" ma:index="3" nillable="true" ma:displayName="Approval Status" ma:list="{8f68e360-d5ae-43ed-ac6f-27f9a181c896}" ma:internalName="Approval_x0020_Status" ma:showField="Title" ma:web="d6c16808-a5d4-4602-8895-ab90fd25b927">
      <xsd:simpleType>
        <xsd:restriction base="dms:Lookup"/>
      </xsd:simpleType>
    </xsd:element>
    <xsd:element name="Relevance" ma:index="4" nillable="true" ma:displayName="Relevance" ma:list="{ff9214dd-6e1f-47b6-b073-4d8417bcbd20}" ma:internalName="Relevance" ma:showField="Title" ma:web="d6c16808-a5d4-4602-8895-ab90fd25b927">
      <xsd:simpleType>
        <xsd:restriction base="dms:Lookup"/>
      </xsd:simpleType>
    </xsd:element>
    <xsd:element name="Retention_x0020_Period" ma:index="5" nillable="true" ma:displayName="Retention Period" ma:list="{3a6509e8-d06a-4a1b-bb7f-4d6e60b6c3b3}" ma:internalName="Retention_x0020_Period" ma:showField="Title" ma:web="d6c16808-a5d4-4602-8895-ab90fd25b927">
      <xsd:simpleType>
        <xsd:restriction base="dms:Lookup"/>
      </xsd:simpleType>
    </xsd:element>
    <xsd:element name="Template_x0020_Name" ma:index="6" nillable="true" ma:displayName="Template Name" ma:internalName="Template_x0020_Name">
      <xsd:simpleType>
        <xsd:restriction base="dms:Text">
          <xsd:maxLength value="255"/>
        </xsd:restriction>
      </xsd:simpleType>
    </xsd:element>
    <xsd:element name="Template_x0020_Edition" ma:index="7" nillable="true" ma:displayName="Template Edition" ma:default="00.00" ma:internalName="Template_x0020_Edition">
      <xsd:simpleType>
        <xsd:restriction base="dms:Text">
          <xsd:maxLength value="255"/>
        </xsd:restriction>
      </xsd:simpleType>
    </xsd:element>
    <xsd:element name="Domain" ma:index="8" nillable="true" ma:displayName="Domain" ma:list="{111aa069-e6fd-49c9-b3c3-7de12fea99ed}" ma:internalName="Domain" ma:showField="Title" ma:web="d6c16808-a5d4-4602-8895-ab90fd25b927">
      <xsd:simpleType>
        <xsd:restriction base="dms:Lookup"/>
      </xsd:simpleType>
    </xsd:element>
    <xsd:element name="Sub-Domain" ma:index="9" nillable="true" ma:displayName="Sub-Domain" ma:list="{a6df6ea7-3c95-47d3-a0af-308b7fd095c9}" ma:internalName="Sub_x002d_Domain" ma:showField="Title" ma:web="d6c16808-a5d4-4602-8895-ab90fd25b927">
      <xsd:simpleType>
        <xsd:restriction base="dms:Lookup"/>
      </xsd:simpleType>
    </xsd:element>
    <xsd:element name="Process" ma:index="10" nillable="true" ma:displayName="Process" ma:list="{eb8f490f-b430-4b1c-90e0-eda192aec010}" ma:internalName="Process" ma:showField="Title" ma:web="d6c16808-a5d4-4602-8895-ab90fd25b927">
      <xsd:simpleType>
        <xsd:restriction base="dms:Lookup"/>
      </xsd:simpleType>
    </xsd:element>
    <xsd:element name="Level" ma:index="11" nillable="true" ma:displayName="Level" ma:list="{468d5bdc-dff7-408b-9030-5031240a3775}" ma:internalName="Level" ma:showField="Title" ma:web="d6c16808-a5d4-4602-8895-ab90fd25b927">
      <xsd:simpleType>
        <xsd:restriction base="dms:Lookup"/>
      </xsd:simpleType>
    </xsd:element>
    <xsd:element name="Applicable_x0020_Grants" ma:index="12" nillable="true" ma:displayName="Applicable Grants" ma:list="{41ed7cdd-9976-4a2f-93ed-b36de30e4b8f}" ma:internalName="Applicable_x0020_Grants" ma:showField="Title" ma:web="d6c16808-a5d4-4602-8895-ab90fd25b927">
      <xsd:complexType>
        <xsd:complexContent>
          <xsd:extension base="dms:MultiChoiceLookup">
            <xsd:sequence>
              <xsd:element name="Value" type="dms:Lookup" maxOccurs="unbounded" minOccurs="0" nillable="true"/>
            </xsd:sequence>
          </xsd:extension>
        </xsd:complexContent>
      </xsd:complexType>
    </xsd:element>
    <xsd:element name="Owner" ma:index="13" nillable="true" ma:displayName="Owner" ma:list="UserInfo" ma:internalName="Owner"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inked_x0020_CR_x0020_ID" ma:index="14" nillable="true" ma:displayName="Linked CR ID" ma:list="{5ec24605-0595-4d9d-9192-4b1b3e87a5f2}" ma:internalName="Linked_x0020_CR_x0020_ID" ma:showField="ID" ma:web="d6c16808-a5d4-4602-8895-ab90fd25b927">
      <xsd:simpleType>
        <xsd:restriction base="dms:Lookup"/>
      </xsd:simpleType>
    </xsd:element>
    <xsd:element name="Notes_x002f_Comments" ma:index="21" nillable="true" ma:displayName="Notes/Comments" ma:internalName="Notes_x002F_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File_x0020_Edition xmlns="d6c16808-a5d4-4602-8895-ab90fd25b927">01.00.00</File_x0020_Edition>
    <Template_x0020_Edition xmlns="d6c16808-a5d4-4602-8895-ab90fd25b927">00.00</Template_x0020_Edition>
    <Approval_x0020_Status xmlns="d6c16808-a5d4-4602-8895-ab90fd25b927">3</Approval_x0020_Status>
    <Owner xmlns="d6c16808-a5d4-4602-8895-ab90fd25b927">
      <UserInfo>
        <DisplayName>Peter Dieben</DisplayName>
        <AccountId>222</AccountId>
        <AccountType/>
      </UserInfo>
    </Owner>
    <Template_x0020_Name xmlns="d6c16808-a5d4-4602-8895-ab90fd25b927" xsi:nil="true"/>
    <Level xmlns="d6c16808-a5d4-4602-8895-ab90fd25b927">3</Level>
    <Sub-Domain xmlns="d6c16808-a5d4-4602-8895-ab90fd25b927">10</Sub-Domain>
    <Relevance xmlns="d6c16808-a5d4-4602-8895-ab90fd25b927">2</Relevance>
    <Applicable_x0020_Grants xmlns="d6c16808-a5d4-4602-8895-ab90fd25b927"/>
    <Process xmlns="d6c16808-a5d4-4602-8895-ab90fd25b927">30</Process>
    <Retention_x0020_Period xmlns="d6c16808-a5d4-4602-8895-ab90fd25b927">2</Retention_x0020_Period>
    <Domain xmlns="d6c16808-a5d4-4602-8895-ab90fd25b927">14</Domain>
    <Linked_x0020_CR_x0020_ID xmlns="d6c16808-a5d4-4602-8895-ab90fd25b927" xsi:nil="true"/>
    <Notes_x002f_Comments xmlns="d6c16808-a5d4-4602-8895-ab90fd25b927" xsi:nil="true"/>
  </documentManagement>
</p:properties>
</file>

<file path=customXml/itemProps1.xml><?xml version="1.0" encoding="utf-8"?>
<ds:datastoreItem xmlns:ds="http://schemas.openxmlformats.org/officeDocument/2006/customXml" ds:itemID="{29691848-7B53-4310-AC46-941E5CFAB05C}">
  <ds:schemaRefs>
    <ds:schemaRef ds:uri="http://schemas.microsoft.com/sharepoint/v3/contenttype/forms"/>
  </ds:schemaRefs>
</ds:datastoreItem>
</file>

<file path=customXml/itemProps2.xml><?xml version="1.0" encoding="utf-8"?>
<ds:datastoreItem xmlns:ds="http://schemas.openxmlformats.org/officeDocument/2006/customXml" ds:itemID="{77677A36-56E9-47E5-BB21-CFBAFB638D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c16808-a5d4-4602-8895-ab90fd25b927"/>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01D6BEF6-6CD2-4659-B731-980294D7FAB2}">
  <ds:schemaRefs>
    <ds:schemaRef ds:uri="http://schemas.microsoft.com/office/2006/documentManagement/types"/>
    <ds:schemaRef ds:uri="d6c16808-a5d4-4602-8895-ab90fd25b927"/>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SESAR ER Presentation template</Template>
  <TotalTime>9895</TotalTime>
  <Words>2144</Words>
  <Application>Microsoft Office PowerPoint</Application>
  <PresentationFormat>On-screen Show (4:3)</PresentationFormat>
  <Paragraphs>245</Paragraphs>
  <Slides>23</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ＭＳ Ｐゴシック</vt:lpstr>
      <vt:lpstr>Arial</vt:lpstr>
      <vt:lpstr>Arial Rounded MT Bold</vt:lpstr>
      <vt:lpstr>Calibri</vt:lpstr>
      <vt:lpstr>Myriad Pro Light</vt:lpstr>
      <vt:lpstr>Open Sans</vt:lpstr>
      <vt:lpstr>Wingdings</vt:lpstr>
      <vt:lpstr>SESAR ER Presentation template</vt:lpstr>
      <vt:lpstr>SESAR2020 PJ19.04.02 Environment  Community of Practice -- Open-ALAQS</vt:lpstr>
      <vt:lpstr>PJ19 – COMMUNAUTY OF PRACTICE</vt:lpstr>
      <vt:lpstr>TRAINING + COACHING</vt:lpstr>
      <vt:lpstr>NEXT WEBINARS – MAY 2020</vt:lpstr>
      <vt:lpstr>Introduction</vt:lpstr>
      <vt:lpstr>The EU long-term AQ objectives</vt:lpstr>
      <vt:lpstr>Relative importance of aviation emissions</vt:lpstr>
      <vt:lpstr>Relative importance of aviation emissions</vt:lpstr>
      <vt:lpstr>Relative importance of aviation emissions</vt:lpstr>
      <vt:lpstr>Relative importance of aviation emissions</vt:lpstr>
      <vt:lpstr>How to deal with the issue </vt:lpstr>
      <vt:lpstr>State of the art in ALAQ assessments</vt:lpstr>
      <vt:lpstr>How we can improve our assessments  </vt:lpstr>
      <vt:lpstr>Open-ALAQS: General context</vt:lpstr>
      <vt:lpstr>Open-ALAQS architecture</vt:lpstr>
      <vt:lpstr>Emissions sources in Open-ALAQS</vt:lpstr>
      <vt:lpstr>Emission factors &amp; Performance profiles</vt:lpstr>
      <vt:lpstr>Functionalities (I)</vt:lpstr>
      <vt:lpstr>Functionalities (II)</vt:lpstr>
      <vt:lpstr>Dispersion modelling</vt:lpstr>
      <vt:lpstr>Configuration of Open-ALAQS / AUSTAL </vt:lpstr>
      <vt:lpstr>PowerPoint Presentation</vt:lpstr>
      <vt:lpstr>GUIDANCE DOCUMENTS 1/2</vt:lpstr>
    </vt:vector>
  </TitlesOfParts>
  <Company>Sesar JU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SESAR ER Presentation template</dc:title>
  <dc:creator>Wim Post</dc:creator>
  <cp:lastModifiedBy>DERANSY Robin</cp:lastModifiedBy>
  <cp:revision>719</cp:revision>
  <cp:lastPrinted>2020-05-12T11:08:46Z</cp:lastPrinted>
  <dcterms:created xsi:type="dcterms:W3CDTF">2016-04-13T13:39:24Z</dcterms:created>
  <dcterms:modified xsi:type="dcterms:W3CDTF">2020-05-25T12:47:59Z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0x01010089F808FF9CA0974BA0DE8D4CFE08D0F8010101010700BCCC3C3297B0664BA98A86721D3EF5AB</vt:lpwstr>
  </property>
  <property fmtid="{D5CDD505-2E9C-101B-9397-08002B2CF9AE}" pid="3" name="Order">
    <vt:r8>16000</vt:r8>
  </property>
  <property fmtid="{D5CDD505-2E9C-101B-9397-08002B2CF9AE}" pid="4" name="Domain">
    <vt:lpwstr>14</vt:lpwstr>
  </property>
  <property fmtid="{D5CDD505-2E9C-101B-9397-08002B2CF9AE}" pid="5" name="Level">
    <vt:lpwstr>3</vt:lpwstr>
  </property>
  <property fmtid="{D5CDD505-2E9C-101B-9397-08002B2CF9AE}" pid="6" name="Sub-Domain">
    <vt:lpwstr>10</vt:lpwstr>
  </property>
  <property fmtid="{D5CDD505-2E9C-101B-9397-08002B2CF9AE}" pid="7" name="Relevance">
    <vt:lpwstr>2</vt:lpwstr>
  </property>
  <property fmtid="{D5CDD505-2E9C-101B-9397-08002B2CF9AE}" pid="8" name="Applicable Grants">
    <vt:lpwstr/>
  </property>
  <property fmtid="{D5CDD505-2E9C-101B-9397-08002B2CF9AE}" pid="9" name="Process">
    <vt:lpwstr>30</vt:lpwstr>
  </property>
  <property fmtid="{D5CDD505-2E9C-101B-9397-08002B2CF9AE}" pid="10" name="Retention Period">
    <vt:lpwstr>2</vt:lpwstr>
  </property>
  <property fmtid="{D5CDD505-2E9C-101B-9397-08002B2CF9AE}" pid="11" name="Applicable To">
    <vt:lpwstr/>
  </property>
</Properties>
</file>